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0" r:id="rId6"/>
    <p:sldId id="290" r:id="rId7"/>
    <p:sldId id="268" r:id="rId8"/>
    <p:sldId id="263" r:id="rId9"/>
    <p:sldId id="264" r:id="rId10"/>
    <p:sldId id="265" r:id="rId11"/>
    <p:sldId id="266" r:id="rId12"/>
    <p:sldId id="269" r:id="rId13"/>
    <p:sldId id="270" r:id="rId14"/>
    <p:sldId id="271" r:id="rId15"/>
    <p:sldId id="272" r:id="rId16"/>
    <p:sldId id="282" r:id="rId17"/>
    <p:sldId id="273" r:id="rId18"/>
    <p:sldId id="274" r:id="rId19"/>
    <p:sldId id="291" r:id="rId20"/>
    <p:sldId id="297" r:id="rId21"/>
    <p:sldId id="275" r:id="rId22"/>
    <p:sldId id="277" r:id="rId23"/>
    <p:sldId id="278" r:id="rId24"/>
    <p:sldId id="279" r:id="rId25"/>
    <p:sldId id="281" r:id="rId26"/>
    <p:sldId id="280" r:id="rId27"/>
    <p:sldId id="285" r:id="rId28"/>
    <p:sldId id="283" r:id="rId29"/>
    <p:sldId id="284" r:id="rId30"/>
    <p:sldId id="286" r:id="rId31"/>
    <p:sldId id="287" r:id="rId32"/>
    <p:sldId id="296" r:id="rId33"/>
    <p:sldId id="289" r:id="rId34"/>
    <p:sldId id="292" r:id="rId35"/>
    <p:sldId id="293" r:id="rId36"/>
    <p:sldId id="294"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 E. Hanlin" initials="MEH" lastIdx="2" clrIdx="0">
    <p:extLst>
      <p:ext uri="{19B8F6BF-5375-455C-9EA6-DF929625EA0E}">
        <p15:presenceInfo xmlns:p15="http://schemas.microsoft.com/office/powerpoint/2012/main" userId="S-1-5-21-124003446-1483766576-666385194-243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E21244"/>
    <a:srgbClr val="A32638"/>
    <a:srgbClr val="CC0000"/>
    <a:srgbClr val="CC0066"/>
    <a:srgbClr val="FFFFCC"/>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17" autoAdjust="0"/>
    <p:restoredTop sz="94660"/>
  </p:normalViewPr>
  <p:slideViewPr>
    <p:cSldViewPr snapToGrid="0">
      <p:cViewPr varScale="1">
        <p:scale>
          <a:sx n="72" d="100"/>
          <a:sy n="72" d="100"/>
        </p:scale>
        <p:origin x="84"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4-10-14T14:33:52.885" idx="1">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4-10-16T09:35:42.351" idx="2">
    <p:pos x="5960" y="1937"/>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427076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204608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4189450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4127322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7DFA48-FEE1-45CF-AE5C-0DD026DC87C2}" type="datetimeFigureOut">
              <a:rPr lang="en-US" smtClean="0"/>
              <a:t>10/28/2014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5267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7DFA48-FEE1-45CF-AE5C-0DD026DC87C2}" type="datetimeFigureOut">
              <a:rPr lang="en-US" smtClean="0"/>
              <a:t>10/28/2014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405781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7DFA48-FEE1-45CF-AE5C-0DD026DC87C2}" type="datetimeFigureOut">
              <a:rPr lang="en-US" smtClean="0"/>
              <a:t>10/28/2014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1781515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7DFA48-FEE1-45CF-AE5C-0DD026DC87C2}" type="datetimeFigureOut">
              <a:rPr lang="en-US" smtClean="0"/>
              <a:t>10/28/2014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266097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7DFA48-FEE1-45CF-AE5C-0DD026DC87C2}" type="datetimeFigureOut">
              <a:rPr lang="en-US" smtClean="0"/>
              <a:t>10/28/2014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356586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7DFA48-FEE1-45CF-AE5C-0DD026DC87C2}" type="datetimeFigureOut">
              <a:rPr lang="en-US" smtClean="0"/>
              <a:t>10/28/2014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1107318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7DFA48-FEE1-45CF-AE5C-0DD026DC87C2}" type="datetimeFigureOut">
              <a:rPr lang="en-US" smtClean="0"/>
              <a:t>10/28/2014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E672B5-DE2D-4459-BDC8-B8F98DD6802A}" type="slidenum">
              <a:rPr lang="en-US" smtClean="0"/>
              <a:t>‹#›</a:t>
            </a:fld>
            <a:endParaRPr lang="en-US"/>
          </a:p>
        </p:txBody>
      </p:sp>
    </p:spTree>
    <p:extLst>
      <p:ext uri="{BB962C8B-B14F-4D97-AF65-F5344CB8AC3E}">
        <p14:creationId xmlns:p14="http://schemas.microsoft.com/office/powerpoint/2010/main" val="1553656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DFA48-FEE1-45CF-AE5C-0DD026DC87C2}" type="datetimeFigureOut">
              <a:rPr lang="en-US" smtClean="0"/>
              <a:t>10/28/2014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672B5-DE2D-4459-BDC8-B8F98DD6802A}" type="slidenum">
              <a:rPr lang="en-US" smtClean="0"/>
              <a:t>‹#›</a:t>
            </a:fld>
            <a:endParaRPr lang="en-US"/>
          </a:p>
        </p:txBody>
      </p:sp>
    </p:spTree>
    <p:extLst>
      <p:ext uri="{BB962C8B-B14F-4D97-AF65-F5344CB8AC3E}">
        <p14:creationId xmlns:p14="http://schemas.microsoft.com/office/powerpoint/2010/main" val="16873007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hanlin@Reynolds.edu"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videoclips/jacque.mp4" TargetMode="External"/><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videoclips/foodanddrinkinthelibrary/foodanddrinkinthelibrary.html"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videoclips/example4/example4.mp4"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videoclips/clip5/clip5.mp4"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videoclips/IEIssuesandthecatalog/IEIssuesandthecatalog.mp4"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videoclips/writersreferencecenter3/writersreferencecenter3.mp4" TargetMode="External"/><Relationship Id="rId2" Type="http://schemas.openxmlformats.org/officeDocument/2006/relationships/hyperlink" Target="videoclips/writersreferencecenter2/writersreferencecenter2.mp4" TargetMode="External"/><Relationship Id="rId1" Type="http://schemas.openxmlformats.org/officeDocument/2006/relationships/slideLayout" Target="../slideLayouts/slideLayout7.xml"/><Relationship Id="rId4" Type="http://schemas.openxmlformats.org/officeDocument/2006/relationships/hyperlink" Target="videoclips/tonya/tonya.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library.reynolds.edu/"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meh273.org/"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mailto:mhanlin@Reynolds.edu" TargetMode="Externa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videoclips/9eb5a9a6.mp4"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0277" r="416"/>
          <a:stretch/>
        </p:blipFill>
        <p:spPr>
          <a:xfrm>
            <a:off x="0" y="0"/>
            <a:ext cx="12141200" cy="6959600"/>
          </a:xfrm>
          <a:prstGeom prst="rect">
            <a:avLst/>
          </a:prstGeom>
        </p:spPr>
      </p:pic>
      <p:sp>
        <p:nvSpPr>
          <p:cNvPr id="2" name="Title 1"/>
          <p:cNvSpPr>
            <a:spLocks noGrp="1"/>
          </p:cNvSpPr>
          <p:nvPr>
            <p:ph type="ctrTitle"/>
          </p:nvPr>
        </p:nvSpPr>
        <p:spPr>
          <a:xfrm>
            <a:off x="1661886" y="472451"/>
            <a:ext cx="9144000" cy="1010898"/>
          </a:xfrm>
          <a:solidFill>
            <a:schemeClr val="bg1"/>
          </a:solidFill>
        </p:spPr>
        <p:txBody>
          <a:bodyPr>
            <a:normAutofit/>
          </a:bodyPr>
          <a:lstStyle/>
          <a:p>
            <a:r>
              <a:rPr lang="en-US" dirty="0" smtClean="0"/>
              <a:t>Usability on a </a:t>
            </a:r>
            <a:r>
              <a:rPr lang="en-US" dirty="0" err="1" smtClean="0"/>
              <a:t>Bootstring</a:t>
            </a:r>
            <a:endParaRPr lang="en-US" dirty="0"/>
          </a:p>
        </p:txBody>
      </p:sp>
      <p:sp>
        <p:nvSpPr>
          <p:cNvPr id="3" name="Subtitle 2"/>
          <p:cNvSpPr>
            <a:spLocks noGrp="1"/>
          </p:cNvSpPr>
          <p:nvPr>
            <p:ph type="subTitle" idx="1"/>
          </p:nvPr>
        </p:nvSpPr>
        <p:spPr>
          <a:xfrm>
            <a:off x="5910146" y="4705814"/>
            <a:ext cx="6231054" cy="2152185"/>
          </a:xfrm>
          <a:solidFill>
            <a:schemeClr val="bg1">
              <a:alpha val="84000"/>
            </a:schemeClr>
          </a:solidFill>
        </p:spPr>
        <p:txBody>
          <a:bodyPr>
            <a:noAutofit/>
          </a:bodyPr>
          <a:lstStyle/>
          <a:p>
            <a:pPr algn="l"/>
            <a:r>
              <a:rPr lang="en-US" sz="3000" dirty="0" smtClean="0"/>
              <a:t>Mary Hanlin</a:t>
            </a:r>
          </a:p>
          <a:p>
            <a:pPr algn="l"/>
            <a:r>
              <a:rPr lang="en-US" sz="3000" dirty="0" smtClean="0"/>
              <a:t>Reynolds Community College</a:t>
            </a:r>
          </a:p>
          <a:p>
            <a:pPr algn="l"/>
            <a:r>
              <a:rPr lang="en-US" sz="3000" dirty="0" smtClean="0">
                <a:hlinkClick r:id="rId3"/>
              </a:rPr>
              <a:t>mhanlin@reynolds.edu</a:t>
            </a:r>
            <a:endParaRPr lang="en-US" sz="3000" dirty="0" smtClean="0"/>
          </a:p>
          <a:p>
            <a:pPr algn="l"/>
            <a:r>
              <a:rPr lang="en-US" sz="3000" dirty="0" smtClean="0"/>
              <a:t>804.523.5323</a:t>
            </a:r>
            <a:endParaRPr lang="en-US" sz="3000" dirty="0"/>
          </a:p>
        </p:txBody>
      </p:sp>
    </p:spTree>
    <p:extLst>
      <p:ext uri="{BB962C8B-B14F-4D97-AF65-F5344CB8AC3E}">
        <p14:creationId xmlns:p14="http://schemas.microsoft.com/office/powerpoint/2010/main" val="3910175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extBox 1"/>
          <p:cNvSpPr txBox="1"/>
          <p:nvPr/>
        </p:nvSpPr>
        <p:spPr>
          <a:xfrm>
            <a:off x="4947557" y="832757"/>
            <a:ext cx="6580414" cy="938719"/>
          </a:xfrm>
          <a:prstGeom prst="rect">
            <a:avLst/>
          </a:prstGeom>
          <a:solidFill>
            <a:schemeClr val="tx1"/>
          </a:solidFill>
        </p:spPr>
        <p:txBody>
          <a:bodyPr wrap="square" rtlCol="0">
            <a:spAutoFit/>
          </a:bodyPr>
          <a:lstStyle/>
          <a:p>
            <a:r>
              <a:rPr lang="en-US" sz="5500" dirty="0" smtClean="0">
                <a:solidFill>
                  <a:schemeClr val="bg1"/>
                </a:solidFill>
              </a:rPr>
              <a:t>Inventory + Analytics </a:t>
            </a:r>
            <a:endParaRPr lang="en-US" sz="5500" dirty="0">
              <a:solidFill>
                <a:schemeClr val="bg1"/>
              </a:solidFill>
            </a:endParaRPr>
          </a:p>
        </p:txBody>
      </p:sp>
      <p:sp>
        <p:nvSpPr>
          <p:cNvPr id="3" name="TextBox 2"/>
          <p:cNvSpPr txBox="1"/>
          <p:nvPr/>
        </p:nvSpPr>
        <p:spPr>
          <a:xfrm>
            <a:off x="3004459" y="5617029"/>
            <a:ext cx="7168242" cy="784830"/>
          </a:xfrm>
          <a:prstGeom prst="rect">
            <a:avLst/>
          </a:prstGeom>
          <a:solidFill>
            <a:srgbClr val="C00000"/>
          </a:solidFill>
        </p:spPr>
        <p:txBody>
          <a:bodyPr wrap="square" rtlCol="0">
            <a:spAutoFit/>
          </a:bodyPr>
          <a:lstStyle/>
          <a:p>
            <a:r>
              <a:rPr lang="en-US" sz="4500" dirty="0" smtClean="0">
                <a:solidFill>
                  <a:schemeClr val="bg1"/>
                </a:solidFill>
              </a:rPr>
              <a:t>And what shouldn’t we have</a:t>
            </a:r>
            <a:r>
              <a:rPr lang="en-US" dirty="0" smtClean="0"/>
              <a:t>.  </a:t>
            </a:r>
            <a:endParaRPr lang="en-US" dirty="0"/>
          </a:p>
        </p:txBody>
      </p:sp>
      <p:sp>
        <p:nvSpPr>
          <p:cNvPr id="4" name="TextBox 3"/>
          <p:cNvSpPr txBox="1"/>
          <p:nvPr/>
        </p:nvSpPr>
        <p:spPr>
          <a:xfrm>
            <a:off x="185060" y="4327600"/>
            <a:ext cx="4370612" cy="784830"/>
          </a:xfrm>
          <a:prstGeom prst="rect">
            <a:avLst/>
          </a:prstGeom>
          <a:solidFill>
            <a:srgbClr val="0070C0"/>
          </a:solidFill>
        </p:spPr>
        <p:txBody>
          <a:bodyPr wrap="square" rtlCol="0">
            <a:spAutoFit/>
          </a:bodyPr>
          <a:lstStyle/>
          <a:p>
            <a:r>
              <a:rPr lang="en-US" sz="4500" dirty="0" smtClean="0">
                <a:solidFill>
                  <a:schemeClr val="bg1"/>
                </a:solidFill>
              </a:rPr>
              <a:t>What do we have</a:t>
            </a:r>
            <a:r>
              <a:rPr lang="en-US" sz="4500" dirty="0" smtClean="0"/>
              <a:t> </a:t>
            </a:r>
            <a:endParaRPr lang="en-US" sz="4500" dirty="0"/>
          </a:p>
        </p:txBody>
      </p:sp>
    </p:spTree>
    <p:extLst>
      <p:ext uri="{BB962C8B-B14F-4D97-AF65-F5344CB8AC3E}">
        <p14:creationId xmlns:p14="http://schemas.microsoft.com/office/powerpoint/2010/main" val="153582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0" cy="8324713"/>
          </a:xfrm>
          <a:prstGeom prst="rect">
            <a:avLst/>
          </a:prstGeom>
        </p:spPr>
      </p:pic>
      <p:sp>
        <p:nvSpPr>
          <p:cNvPr id="3" name="TextBox 2"/>
          <p:cNvSpPr txBox="1"/>
          <p:nvPr/>
        </p:nvSpPr>
        <p:spPr>
          <a:xfrm>
            <a:off x="1700011" y="2125014"/>
            <a:ext cx="6593983" cy="584775"/>
          </a:xfrm>
          <a:prstGeom prst="rect">
            <a:avLst/>
          </a:prstGeom>
          <a:solidFill>
            <a:srgbClr val="00B050"/>
          </a:solidFill>
        </p:spPr>
        <p:txBody>
          <a:bodyPr wrap="square" rtlCol="0">
            <a:spAutoFit/>
          </a:bodyPr>
          <a:lstStyle/>
          <a:p>
            <a:r>
              <a:rPr lang="en-US" sz="3200" u="sng" dirty="0" smtClean="0">
                <a:solidFill>
                  <a:schemeClr val="bg1"/>
                </a:solidFill>
              </a:rPr>
              <a:t>Index your main site index but also… </a:t>
            </a:r>
            <a:endParaRPr lang="en-US" sz="3200" u="sng" dirty="0">
              <a:solidFill>
                <a:schemeClr val="bg1"/>
              </a:solidFill>
            </a:endParaRPr>
          </a:p>
        </p:txBody>
      </p:sp>
      <p:pic>
        <p:nvPicPr>
          <p:cNvPr id="4" name="Picture 3"/>
          <p:cNvPicPr>
            <a:picLocks noChangeAspect="1"/>
          </p:cNvPicPr>
          <p:nvPr/>
        </p:nvPicPr>
        <p:blipFill>
          <a:blip r:embed="rId3"/>
          <a:stretch>
            <a:fillRect/>
          </a:stretch>
        </p:blipFill>
        <p:spPr>
          <a:xfrm>
            <a:off x="172276" y="504925"/>
            <a:ext cx="12191999" cy="7373200"/>
          </a:xfrm>
          <a:prstGeom prst="rect">
            <a:avLst/>
          </a:prstGeom>
        </p:spPr>
      </p:pic>
      <p:pic>
        <p:nvPicPr>
          <p:cNvPr id="5" name="Picture 4"/>
          <p:cNvPicPr>
            <a:picLocks noChangeAspect="1"/>
          </p:cNvPicPr>
          <p:nvPr/>
        </p:nvPicPr>
        <p:blipFill>
          <a:blip r:embed="rId4"/>
          <a:stretch>
            <a:fillRect/>
          </a:stretch>
        </p:blipFill>
        <p:spPr>
          <a:xfrm>
            <a:off x="831071" y="253799"/>
            <a:ext cx="7685714" cy="4552381"/>
          </a:xfrm>
          <a:prstGeom prst="rect">
            <a:avLst/>
          </a:prstGeom>
        </p:spPr>
      </p:pic>
      <p:pic>
        <p:nvPicPr>
          <p:cNvPr id="6" name="Picture 5"/>
          <p:cNvPicPr>
            <a:picLocks noChangeAspect="1"/>
          </p:cNvPicPr>
          <p:nvPr/>
        </p:nvPicPr>
        <p:blipFill>
          <a:blip r:embed="rId5"/>
          <a:stretch>
            <a:fillRect/>
          </a:stretch>
        </p:blipFill>
        <p:spPr>
          <a:xfrm>
            <a:off x="3637790" y="2150579"/>
            <a:ext cx="8130462" cy="4081892"/>
          </a:xfrm>
          <a:prstGeom prst="rect">
            <a:avLst/>
          </a:prstGeom>
        </p:spPr>
      </p:pic>
      <p:pic>
        <p:nvPicPr>
          <p:cNvPr id="8" name="Picture 7"/>
          <p:cNvPicPr>
            <a:picLocks noChangeAspect="1"/>
          </p:cNvPicPr>
          <p:nvPr/>
        </p:nvPicPr>
        <p:blipFill>
          <a:blip r:embed="rId6"/>
          <a:stretch>
            <a:fillRect/>
          </a:stretch>
        </p:blipFill>
        <p:spPr>
          <a:xfrm>
            <a:off x="2248381" y="652809"/>
            <a:ext cx="7695238" cy="5552381"/>
          </a:xfrm>
          <a:prstGeom prst="rect">
            <a:avLst/>
          </a:prstGeom>
        </p:spPr>
      </p:pic>
      <p:pic>
        <p:nvPicPr>
          <p:cNvPr id="9" name="Picture 8"/>
          <p:cNvPicPr>
            <a:picLocks noChangeAspect="1"/>
          </p:cNvPicPr>
          <p:nvPr/>
        </p:nvPicPr>
        <p:blipFill>
          <a:blip r:embed="rId7"/>
          <a:stretch>
            <a:fillRect/>
          </a:stretch>
        </p:blipFill>
        <p:spPr>
          <a:xfrm>
            <a:off x="2678585" y="1335105"/>
            <a:ext cx="9333333" cy="6038095"/>
          </a:xfrm>
          <a:prstGeom prst="rect">
            <a:avLst/>
          </a:prstGeom>
        </p:spPr>
      </p:pic>
      <p:pic>
        <p:nvPicPr>
          <p:cNvPr id="10" name="Picture 9"/>
          <p:cNvPicPr>
            <a:picLocks noChangeAspect="1"/>
          </p:cNvPicPr>
          <p:nvPr/>
        </p:nvPicPr>
        <p:blipFill>
          <a:blip r:embed="rId8"/>
          <a:stretch>
            <a:fillRect/>
          </a:stretch>
        </p:blipFill>
        <p:spPr>
          <a:xfrm>
            <a:off x="3629333" y="662333"/>
            <a:ext cx="4933333" cy="5533333"/>
          </a:xfrm>
          <a:prstGeom prst="rect">
            <a:avLst/>
          </a:prstGeom>
        </p:spPr>
      </p:pic>
      <p:pic>
        <p:nvPicPr>
          <p:cNvPr id="11" name="Picture 10"/>
          <p:cNvPicPr>
            <a:picLocks noChangeAspect="1"/>
          </p:cNvPicPr>
          <p:nvPr/>
        </p:nvPicPr>
        <p:blipFill>
          <a:blip r:embed="rId9"/>
          <a:stretch>
            <a:fillRect/>
          </a:stretch>
        </p:blipFill>
        <p:spPr>
          <a:xfrm>
            <a:off x="5153530" y="1610409"/>
            <a:ext cx="5819048" cy="4152381"/>
          </a:xfrm>
          <a:prstGeom prst="rect">
            <a:avLst/>
          </a:prstGeom>
        </p:spPr>
      </p:pic>
      <p:sp>
        <p:nvSpPr>
          <p:cNvPr id="12" name="TextBox 11"/>
          <p:cNvSpPr txBox="1"/>
          <p:nvPr/>
        </p:nvSpPr>
        <p:spPr>
          <a:xfrm>
            <a:off x="2419080" y="5473733"/>
            <a:ext cx="7353837" cy="630942"/>
          </a:xfrm>
          <a:prstGeom prst="rect">
            <a:avLst/>
          </a:prstGeom>
          <a:solidFill>
            <a:schemeClr val="accent5">
              <a:lumMod val="50000"/>
            </a:schemeClr>
          </a:solidFill>
        </p:spPr>
        <p:txBody>
          <a:bodyPr wrap="square" rtlCol="0">
            <a:spAutoFit/>
          </a:bodyPr>
          <a:lstStyle/>
          <a:p>
            <a:r>
              <a:rPr lang="en-US" sz="3500" dirty="0" smtClean="0">
                <a:solidFill>
                  <a:schemeClr val="bg1"/>
                </a:solidFill>
              </a:rPr>
              <a:t>Inventory – It’s as fun as it sounds</a:t>
            </a:r>
            <a:endParaRPr lang="en-US" sz="3500" dirty="0">
              <a:solidFill>
                <a:schemeClr val="bg1"/>
              </a:solidFill>
            </a:endParaRPr>
          </a:p>
        </p:txBody>
      </p:sp>
    </p:spTree>
    <p:extLst>
      <p:ext uri="{BB962C8B-B14F-4D97-AF65-F5344CB8AC3E}">
        <p14:creationId xmlns:p14="http://schemas.microsoft.com/office/powerpoint/2010/main" val="143692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786068" y="512764"/>
            <a:ext cx="3234988" cy="646331"/>
          </a:xfrm>
          <a:prstGeom prst="rect">
            <a:avLst/>
          </a:prstGeom>
          <a:solidFill>
            <a:schemeClr val="tx1"/>
          </a:solidFill>
          <a:ln>
            <a:solidFill>
              <a:schemeClr val="tx1"/>
            </a:solidFill>
          </a:ln>
        </p:spPr>
        <p:txBody>
          <a:bodyPr wrap="square" rtlCol="0">
            <a:spAutoFit/>
          </a:bodyPr>
          <a:lstStyle/>
          <a:p>
            <a:r>
              <a:rPr lang="en-US" dirty="0" smtClean="0">
                <a:solidFill>
                  <a:schemeClr val="bg1"/>
                </a:solidFill>
              </a:rPr>
              <a:t>The idea of our website architecture</a:t>
            </a: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386366" y="321490"/>
            <a:ext cx="10751710" cy="5644648"/>
          </a:xfrm>
          <a:prstGeom prst="rect">
            <a:avLst/>
          </a:prstGeom>
        </p:spPr>
      </p:pic>
      <p:pic>
        <p:nvPicPr>
          <p:cNvPr id="2" name="Picture 1"/>
          <p:cNvPicPr>
            <a:picLocks noChangeAspect="1"/>
          </p:cNvPicPr>
          <p:nvPr/>
        </p:nvPicPr>
        <p:blipFill>
          <a:blip r:embed="rId3"/>
          <a:stretch>
            <a:fillRect/>
          </a:stretch>
        </p:blipFill>
        <p:spPr>
          <a:xfrm>
            <a:off x="90153" y="0"/>
            <a:ext cx="12101847" cy="6858000"/>
          </a:xfrm>
          <a:prstGeom prst="rect">
            <a:avLst/>
          </a:prstGeom>
          <a:solidFill>
            <a:schemeClr val="tx1"/>
          </a:solidFill>
        </p:spPr>
      </p:pic>
      <p:sp>
        <p:nvSpPr>
          <p:cNvPr id="4" name="TextBox 3"/>
          <p:cNvSpPr txBox="1"/>
          <p:nvPr/>
        </p:nvSpPr>
        <p:spPr>
          <a:xfrm>
            <a:off x="3137079" y="1442434"/>
            <a:ext cx="6297769" cy="1569660"/>
          </a:xfrm>
          <a:prstGeom prst="rect">
            <a:avLst/>
          </a:prstGeom>
          <a:solidFill>
            <a:srgbClr val="0070C0"/>
          </a:solidFill>
        </p:spPr>
        <p:txBody>
          <a:bodyPr wrap="square" rtlCol="0">
            <a:spAutoFit/>
          </a:bodyPr>
          <a:lstStyle/>
          <a:p>
            <a:r>
              <a:rPr lang="en-US" sz="3200" dirty="0" smtClean="0">
                <a:solidFill>
                  <a:schemeClr val="bg1"/>
                </a:solidFill>
              </a:rPr>
              <a:t>Webmasters are not always the best content creators.  But they need to be good content curators.  </a:t>
            </a:r>
            <a:endParaRPr lang="en-US" sz="3200" dirty="0">
              <a:solidFill>
                <a:schemeClr val="bg1"/>
              </a:solidFill>
            </a:endParaRPr>
          </a:p>
        </p:txBody>
      </p:sp>
      <p:sp>
        <p:nvSpPr>
          <p:cNvPr id="5" name="Rectangle 4"/>
          <p:cNvSpPr/>
          <p:nvPr/>
        </p:nvSpPr>
        <p:spPr>
          <a:xfrm>
            <a:off x="4551080" y="4165950"/>
            <a:ext cx="6469976" cy="1200329"/>
          </a:xfrm>
          <a:prstGeom prst="rect">
            <a:avLst/>
          </a:prstGeom>
          <a:solidFill>
            <a:srgbClr val="002060"/>
          </a:solidFill>
        </p:spPr>
        <p:txBody>
          <a:bodyPr wrap="none">
            <a:spAutoFit/>
          </a:bodyPr>
          <a:lstStyle/>
          <a:p>
            <a:r>
              <a:rPr lang="en-US" sz="3600" dirty="0">
                <a:solidFill>
                  <a:schemeClr val="bg1"/>
                </a:solidFill>
              </a:rPr>
              <a:t>They need to know how to say </a:t>
            </a:r>
            <a:r>
              <a:rPr lang="en-US" sz="3600" dirty="0" smtClean="0">
                <a:solidFill>
                  <a:schemeClr val="bg1"/>
                </a:solidFill>
              </a:rPr>
              <a:t>no</a:t>
            </a:r>
          </a:p>
          <a:p>
            <a:r>
              <a:rPr lang="en-US" sz="3600" dirty="0" smtClean="0">
                <a:solidFill>
                  <a:schemeClr val="bg1"/>
                </a:solidFill>
              </a:rPr>
              <a:t>(though hopefully in a nice way).</a:t>
            </a:r>
            <a:endParaRPr lang="en-US" sz="3600" dirty="0"/>
          </a:p>
        </p:txBody>
      </p:sp>
      <p:sp>
        <p:nvSpPr>
          <p:cNvPr id="7" name="TextBox 6"/>
          <p:cNvSpPr txBox="1"/>
          <p:nvPr/>
        </p:nvSpPr>
        <p:spPr>
          <a:xfrm>
            <a:off x="1126671" y="512764"/>
            <a:ext cx="3869872" cy="369332"/>
          </a:xfrm>
          <a:prstGeom prst="rect">
            <a:avLst/>
          </a:prstGeom>
          <a:solidFill>
            <a:schemeClr val="tx1"/>
          </a:solidFill>
        </p:spPr>
        <p:txBody>
          <a:bodyPr wrap="square" rtlCol="0">
            <a:spAutoFit/>
          </a:bodyPr>
          <a:lstStyle/>
          <a:p>
            <a:r>
              <a:rPr lang="en-US" dirty="0" smtClean="0">
                <a:solidFill>
                  <a:schemeClr val="bg1"/>
                </a:solidFill>
              </a:rPr>
              <a:t>The actuality.  </a:t>
            </a:r>
            <a:endParaRPr lang="en-US" dirty="0">
              <a:solidFill>
                <a:schemeClr val="bg1"/>
              </a:solidFill>
            </a:endParaRPr>
          </a:p>
        </p:txBody>
      </p:sp>
    </p:spTree>
    <p:extLst>
      <p:ext uri="{BB962C8B-B14F-4D97-AF65-F5344CB8AC3E}">
        <p14:creationId xmlns:p14="http://schemas.microsoft.com/office/powerpoint/2010/main" val="315114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19706" y="1132246"/>
            <a:ext cx="10140712" cy="5587146"/>
          </a:xfrm>
          <a:prstGeom prst="rect">
            <a:avLst/>
          </a:prstGeom>
        </p:spPr>
      </p:pic>
      <p:sp>
        <p:nvSpPr>
          <p:cNvPr id="2" name="TextBox 1"/>
          <p:cNvSpPr txBox="1"/>
          <p:nvPr/>
        </p:nvSpPr>
        <p:spPr>
          <a:xfrm>
            <a:off x="824248" y="175938"/>
            <a:ext cx="9620518" cy="1169551"/>
          </a:xfrm>
          <a:prstGeom prst="rect">
            <a:avLst/>
          </a:prstGeom>
          <a:solidFill>
            <a:srgbClr val="0070C0"/>
          </a:solidFill>
        </p:spPr>
        <p:txBody>
          <a:bodyPr wrap="square" rtlCol="0">
            <a:spAutoFit/>
          </a:bodyPr>
          <a:lstStyle/>
          <a:p>
            <a:r>
              <a:rPr lang="en-US" sz="3500" dirty="0" smtClean="0">
                <a:solidFill>
                  <a:schemeClr val="bg1"/>
                </a:solidFill>
              </a:rPr>
              <a:t>Analytics – Right up there with inventory in terms of fun-ness. But absolutely essential.   </a:t>
            </a:r>
            <a:endParaRPr lang="en-US" sz="3500" dirty="0">
              <a:solidFill>
                <a:schemeClr val="bg1"/>
              </a:solidFill>
            </a:endParaRPr>
          </a:p>
        </p:txBody>
      </p:sp>
      <p:pic>
        <p:nvPicPr>
          <p:cNvPr id="6" name="Picture 5"/>
          <p:cNvPicPr>
            <a:picLocks noChangeAspect="1"/>
          </p:cNvPicPr>
          <p:nvPr/>
        </p:nvPicPr>
        <p:blipFill>
          <a:blip r:embed="rId3"/>
          <a:stretch>
            <a:fillRect/>
          </a:stretch>
        </p:blipFill>
        <p:spPr>
          <a:xfrm>
            <a:off x="451886" y="1345489"/>
            <a:ext cx="11437132" cy="5705861"/>
          </a:xfrm>
          <a:prstGeom prst="rect">
            <a:avLst/>
          </a:prstGeom>
        </p:spPr>
      </p:pic>
      <p:sp>
        <p:nvSpPr>
          <p:cNvPr id="9" name="Left Arrow 8"/>
          <p:cNvSpPr/>
          <p:nvPr/>
        </p:nvSpPr>
        <p:spPr>
          <a:xfrm>
            <a:off x="1963568" y="5491520"/>
            <a:ext cx="2408350" cy="135228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20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6980" y="0"/>
            <a:ext cx="8744755" cy="6848644"/>
          </a:xfrm>
          <a:prstGeom prst="rect">
            <a:avLst/>
          </a:prstGeom>
        </p:spPr>
      </p:pic>
      <p:sp>
        <p:nvSpPr>
          <p:cNvPr id="3" name="TextBox 2"/>
          <p:cNvSpPr txBox="1"/>
          <p:nvPr/>
        </p:nvSpPr>
        <p:spPr>
          <a:xfrm>
            <a:off x="2603141" y="4064114"/>
            <a:ext cx="6877319" cy="861774"/>
          </a:xfrm>
          <a:prstGeom prst="rect">
            <a:avLst/>
          </a:prstGeom>
          <a:solidFill>
            <a:srgbClr val="CC0000"/>
          </a:solidFill>
        </p:spPr>
        <p:txBody>
          <a:bodyPr wrap="square" rtlCol="0">
            <a:spAutoFit/>
          </a:bodyPr>
          <a:lstStyle/>
          <a:p>
            <a:pPr algn="ctr"/>
            <a:r>
              <a:rPr lang="en-US" sz="2500" dirty="0" smtClean="0">
                <a:solidFill>
                  <a:schemeClr val="bg1"/>
                </a:solidFill>
              </a:rPr>
              <a:t>Working group (e.g. committee): No more than eight and no less than four.  </a:t>
            </a:r>
            <a:endParaRPr lang="en-US" sz="2500" dirty="0">
              <a:solidFill>
                <a:schemeClr val="bg1"/>
              </a:solidFill>
            </a:endParaRPr>
          </a:p>
        </p:txBody>
      </p:sp>
      <p:sp>
        <p:nvSpPr>
          <p:cNvPr id="4" name="TextBox 3"/>
          <p:cNvSpPr txBox="1"/>
          <p:nvPr/>
        </p:nvSpPr>
        <p:spPr>
          <a:xfrm>
            <a:off x="3515931" y="269631"/>
            <a:ext cx="4906852" cy="1477328"/>
          </a:xfrm>
          <a:prstGeom prst="rect">
            <a:avLst/>
          </a:prstGeom>
          <a:solidFill>
            <a:schemeClr val="accent1">
              <a:lumMod val="75000"/>
            </a:schemeClr>
          </a:solidFill>
        </p:spPr>
        <p:txBody>
          <a:bodyPr wrap="square" rtlCol="0">
            <a:spAutoFit/>
          </a:bodyPr>
          <a:lstStyle/>
          <a:p>
            <a:r>
              <a:rPr lang="en-US" sz="4500" dirty="0" smtClean="0">
                <a:solidFill>
                  <a:schemeClr val="bg1"/>
                </a:solidFill>
              </a:rPr>
              <a:t>Next… and for a site less than 400 pages.   </a:t>
            </a:r>
            <a:endParaRPr lang="en-US" sz="4500" dirty="0">
              <a:solidFill>
                <a:schemeClr val="bg1"/>
              </a:solidFill>
            </a:endParaRPr>
          </a:p>
        </p:txBody>
      </p:sp>
      <p:sp>
        <p:nvSpPr>
          <p:cNvPr id="6" name="Rectangle 5"/>
          <p:cNvSpPr/>
          <p:nvPr/>
        </p:nvSpPr>
        <p:spPr>
          <a:xfrm>
            <a:off x="6003635" y="2967335"/>
            <a:ext cx="184730" cy="923330"/>
          </a:xfrm>
          <a:prstGeom prst="rect">
            <a:avLst/>
          </a:prstGeom>
          <a:noFill/>
        </p:spPr>
        <p:txBody>
          <a:bodyPr wrap="none" lIns="91440" tIns="45720" rIns="91440" bIns="45720">
            <a:spAutoFit/>
          </a:bodyPr>
          <a:lstStyle/>
          <a:p>
            <a:pPr algn="ctr"/>
            <a:endParaRPr lang="en-US" sz="5400" b="1" dirty="0">
              <a:ln w="22225">
                <a:solidFill>
                  <a:schemeClr val="accent2"/>
                </a:solidFill>
                <a:prstDash val="solid"/>
              </a:ln>
              <a:solidFill>
                <a:schemeClr val="accent2">
                  <a:lumMod val="40000"/>
                  <a:lumOff val="60000"/>
                </a:schemeClr>
              </a:solidFill>
            </a:endParaRPr>
          </a:p>
        </p:txBody>
      </p:sp>
      <p:sp>
        <p:nvSpPr>
          <p:cNvPr id="7" name="Oval Callout 6"/>
          <p:cNvSpPr/>
          <p:nvPr/>
        </p:nvSpPr>
        <p:spPr>
          <a:xfrm>
            <a:off x="2099256" y="1746959"/>
            <a:ext cx="1416675" cy="153383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Librarian</a:t>
            </a:r>
            <a:endParaRPr lang="en-US" dirty="0"/>
          </a:p>
        </p:txBody>
      </p:sp>
      <p:sp>
        <p:nvSpPr>
          <p:cNvPr id="8" name="Oval Callout 7"/>
          <p:cNvSpPr/>
          <p:nvPr/>
        </p:nvSpPr>
        <p:spPr>
          <a:xfrm>
            <a:off x="3550210" y="1746958"/>
            <a:ext cx="1575582" cy="1533831"/>
          </a:xfrm>
          <a:prstGeom prst="wedgeEllipseCallou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Classified</a:t>
            </a:r>
          </a:p>
          <a:p>
            <a:pPr algn="ctr"/>
            <a:r>
              <a:rPr lang="en-US" dirty="0" smtClean="0"/>
              <a:t>Staffer</a:t>
            </a:r>
            <a:endParaRPr lang="en-US" dirty="0"/>
          </a:p>
        </p:txBody>
      </p:sp>
      <p:sp>
        <p:nvSpPr>
          <p:cNvPr id="9" name="Oval Callout 8"/>
          <p:cNvSpPr/>
          <p:nvPr/>
        </p:nvSpPr>
        <p:spPr>
          <a:xfrm>
            <a:off x="5283557" y="1746958"/>
            <a:ext cx="1640578" cy="1533831"/>
          </a:xfrm>
          <a:prstGeom prst="wedgeEllipseCallou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t>Webmaster</a:t>
            </a:r>
            <a:endParaRPr lang="en-US" sz="1600" dirty="0"/>
          </a:p>
        </p:txBody>
      </p:sp>
      <p:sp>
        <p:nvSpPr>
          <p:cNvPr id="10" name="Oval Callout 9"/>
          <p:cNvSpPr/>
          <p:nvPr/>
        </p:nvSpPr>
        <p:spPr>
          <a:xfrm>
            <a:off x="7015831" y="1825270"/>
            <a:ext cx="1516488" cy="1533831"/>
          </a:xfrm>
          <a:prstGeom prst="wedgeEllipseCallout">
            <a:avLst/>
          </a:prstGeom>
          <a:solidFill>
            <a:schemeClr val="accent5"/>
          </a:solidFill>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Teaching Faculty</a:t>
            </a:r>
            <a:endParaRPr lang="en-US" dirty="0"/>
          </a:p>
        </p:txBody>
      </p:sp>
      <p:sp>
        <p:nvSpPr>
          <p:cNvPr id="11" name="Oval Callout 10"/>
          <p:cNvSpPr/>
          <p:nvPr/>
        </p:nvSpPr>
        <p:spPr>
          <a:xfrm>
            <a:off x="8624015" y="1746957"/>
            <a:ext cx="1516488" cy="1533831"/>
          </a:xfrm>
          <a:prstGeom prst="wedgeEllipse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Student</a:t>
            </a:r>
            <a:endParaRPr lang="en-US" dirty="0"/>
          </a:p>
        </p:txBody>
      </p:sp>
      <p:sp>
        <p:nvSpPr>
          <p:cNvPr id="12" name="TextBox 11"/>
          <p:cNvSpPr txBox="1"/>
          <p:nvPr/>
        </p:nvSpPr>
        <p:spPr>
          <a:xfrm>
            <a:off x="4172755" y="5278325"/>
            <a:ext cx="5614652" cy="47705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2500" dirty="0" smtClean="0">
                <a:solidFill>
                  <a:schemeClr val="bg1"/>
                </a:solidFill>
              </a:rPr>
              <a:t>And my personal opinion… no MIPs.  </a:t>
            </a:r>
            <a:endParaRPr lang="en-US" sz="2500" dirty="0">
              <a:solidFill>
                <a:schemeClr val="bg1"/>
              </a:solidFill>
            </a:endParaRPr>
          </a:p>
        </p:txBody>
      </p:sp>
    </p:spTree>
    <p:extLst>
      <p:ext uri="{BB962C8B-B14F-4D97-AF65-F5344CB8AC3E}">
        <p14:creationId xmlns:p14="http://schemas.microsoft.com/office/powerpoint/2010/main" val="20737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16345" cy="6816345"/>
          </a:xfrm>
          <a:prstGeom prst="rect">
            <a:avLst/>
          </a:prstGeom>
        </p:spPr>
      </p:pic>
      <p:sp>
        <p:nvSpPr>
          <p:cNvPr id="3" name="TextBox 2"/>
          <p:cNvSpPr txBox="1"/>
          <p:nvPr/>
        </p:nvSpPr>
        <p:spPr>
          <a:xfrm>
            <a:off x="7328079" y="489397"/>
            <a:ext cx="4662152" cy="1938992"/>
          </a:xfrm>
          <a:prstGeom prst="rect">
            <a:avLst/>
          </a:prstGeom>
          <a:solidFill>
            <a:schemeClr val="accent2"/>
          </a:solidFill>
        </p:spPr>
        <p:txBody>
          <a:bodyPr wrap="square" rtlCol="0">
            <a:spAutoFit/>
          </a:bodyPr>
          <a:lstStyle/>
          <a:p>
            <a:r>
              <a:rPr lang="en-US" sz="3000" dirty="0" smtClean="0">
                <a:solidFill>
                  <a:schemeClr val="bg1"/>
                </a:solidFill>
              </a:rPr>
              <a:t>The “Digital Initiatives” Committee collaborated </a:t>
            </a:r>
          </a:p>
          <a:p>
            <a:r>
              <a:rPr lang="en-US" sz="3000" dirty="0">
                <a:solidFill>
                  <a:schemeClr val="bg1"/>
                </a:solidFill>
              </a:rPr>
              <a:t>a</a:t>
            </a:r>
            <a:r>
              <a:rPr lang="en-US" sz="3000" dirty="0" smtClean="0">
                <a:solidFill>
                  <a:schemeClr val="bg1"/>
                </a:solidFill>
              </a:rPr>
              <a:t>nd planned (</a:t>
            </a:r>
            <a:r>
              <a:rPr lang="en-US" sz="3000" u="sng" dirty="0" smtClean="0">
                <a:solidFill>
                  <a:schemeClr val="bg1"/>
                </a:solidFill>
              </a:rPr>
              <a:t>and proofread</a:t>
            </a:r>
            <a:r>
              <a:rPr lang="en-US" sz="3000" dirty="0" smtClean="0">
                <a:solidFill>
                  <a:schemeClr val="bg1"/>
                </a:solidFill>
              </a:rPr>
              <a:t>) the website redesign.  </a:t>
            </a:r>
            <a:endParaRPr lang="en-US" sz="3000" dirty="0">
              <a:solidFill>
                <a:schemeClr val="bg1"/>
              </a:solidFill>
            </a:endParaRPr>
          </a:p>
        </p:txBody>
      </p:sp>
      <p:sp>
        <p:nvSpPr>
          <p:cNvPr id="4" name="TextBox 3"/>
          <p:cNvSpPr txBox="1"/>
          <p:nvPr/>
        </p:nvSpPr>
        <p:spPr>
          <a:xfrm>
            <a:off x="6993228" y="2585405"/>
            <a:ext cx="3245476" cy="646331"/>
          </a:xfrm>
          <a:prstGeom prst="rect">
            <a:avLst/>
          </a:prstGeom>
          <a:solidFill>
            <a:schemeClr val="accent6"/>
          </a:solidFill>
        </p:spPr>
        <p:txBody>
          <a:bodyPr wrap="square" rtlCol="0">
            <a:spAutoFit/>
          </a:bodyPr>
          <a:lstStyle/>
          <a:p>
            <a:r>
              <a:rPr lang="en-US" dirty="0" smtClean="0">
                <a:solidFill>
                  <a:schemeClr val="bg1"/>
                </a:solidFill>
              </a:rPr>
              <a:t>Determined key </a:t>
            </a:r>
            <a:r>
              <a:rPr lang="en-US" dirty="0">
                <a:solidFill>
                  <a:schemeClr val="bg1"/>
                </a:solidFill>
              </a:rPr>
              <a:t>needs of future site based on analytics.  </a:t>
            </a:r>
          </a:p>
        </p:txBody>
      </p:sp>
      <p:sp>
        <p:nvSpPr>
          <p:cNvPr id="5" name="TextBox 4"/>
          <p:cNvSpPr txBox="1"/>
          <p:nvPr/>
        </p:nvSpPr>
        <p:spPr>
          <a:xfrm>
            <a:off x="7328079" y="3408172"/>
            <a:ext cx="3245476" cy="646331"/>
          </a:xfrm>
          <a:prstGeom prst="rect">
            <a:avLst/>
          </a:prstGeom>
          <a:solidFill>
            <a:srgbClr val="E21244"/>
          </a:solidFill>
        </p:spPr>
        <p:txBody>
          <a:bodyPr wrap="square" rtlCol="0">
            <a:spAutoFit/>
          </a:bodyPr>
          <a:lstStyle/>
          <a:p>
            <a:r>
              <a:rPr lang="en-US" dirty="0" smtClean="0">
                <a:solidFill>
                  <a:schemeClr val="bg1"/>
                </a:solidFill>
              </a:rPr>
              <a:t>Perused dozens of other library sites.</a:t>
            </a:r>
            <a:endParaRPr lang="en-US" dirty="0">
              <a:solidFill>
                <a:schemeClr val="bg1"/>
              </a:solidFill>
            </a:endParaRPr>
          </a:p>
        </p:txBody>
      </p:sp>
      <p:sp>
        <p:nvSpPr>
          <p:cNvPr id="6" name="TextBox 5"/>
          <p:cNvSpPr txBox="1"/>
          <p:nvPr/>
        </p:nvSpPr>
        <p:spPr>
          <a:xfrm>
            <a:off x="7688688" y="4211519"/>
            <a:ext cx="3245476" cy="646331"/>
          </a:xfrm>
          <a:prstGeom prst="rect">
            <a:avLst/>
          </a:prstGeom>
          <a:solidFill>
            <a:schemeClr val="accent1">
              <a:lumMod val="75000"/>
            </a:schemeClr>
          </a:solidFill>
        </p:spPr>
        <p:txBody>
          <a:bodyPr wrap="square" rtlCol="0">
            <a:spAutoFit/>
          </a:bodyPr>
          <a:lstStyle/>
          <a:p>
            <a:r>
              <a:rPr lang="en-US" dirty="0" smtClean="0">
                <a:solidFill>
                  <a:schemeClr val="bg1"/>
                </a:solidFill>
              </a:rPr>
              <a:t>Crafted a game plan and timeline for developing new site.</a:t>
            </a:r>
            <a:endParaRPr lang="en-US" dirty="0">
              <a:solidFill>
                <a:schemeClr val="bg1"/>
              </a:solidFill>
            </a:endParaRPr>
          </a:p>
        </p:txBody>
      </p:sp>
      <p:sp>
        <p:nvSpPr>
          <p:cNvPr id="7" name="TextBox 6"/>
          <p:cNvSpPr txBox="1"/>
          <p:nvPr/>
        </p:nvSpPr>
        <p:spPr>
          <a:xfrm>
            <a:off x="8188817" y="5014866"/>
            <a:ext cx="3245476" cy="646331"/>
          </a:xfrm>
          <a:prstGeom prst="rect">
            <a:avLst/>
          </a:prstGeom>
          <a:solidFill>
            <a:srgbClr val="CC0066"/>
          </a:solidFill>
        </p:spPr>
        <p:txBody>
          <a:bodyPr wrap="square" rtlCol="0">
            <a:spAutoFit/>
          </a:bodyPr>
          <a:lstStyle/>
          <a:p>
            <a:r>
              <a:rPr lang="en-US" dirty="0" smtClean="0">
                <a:solidFill>
                  <a:schemeClr val="bg1"/>
                </a:solidFill>
              </a:rPr>
              <a:t>Offered essential filtered, focused:</a:t>
            </a:r>
            <a:endParaRPr lang="en-US" dirty="0">
              <a:solidFill>
                <a:schemeClr val="bg1"/>
              </a:solidFill>
            </a:endParaRPr>
          </a:p>
        </p:txBody>
      </p:sp>
      <p:sp>
        <p:nvSpPr>
          <p:cNvPr id="8" name="TextBox 7"/>
          <p:cNvSpPr txBox="1"/>
          <p:nvPr/>
        </p:nvSpPr>
        <p:spPr>
          <a:xfrm>
            <a:off x="8615966" y="5856150"/>
            <a:ext cx="3245476" cy="784830"/>
          </a:xfrm>
          <a:prstGeom prst="rect">
            <a:avLst/>
          </a:prstGeom>
          <a:solidFill>
            <a:schemeClr val="accent6">
              <a:lumMod val="75000"/>
            </a:schemeClr>
          </a:solidFill>
        </p:spPr>
        <p:txBody>
          <a:bodyPr wrap="square" rtlCol="0">
            <a:spAutoFit/>
          </a:bodyPr>
          <a:lstStyle/>
          <a:p>
            <a:r>
              <a:rPr lang="en-US" sz="4500" dirty="0" smtClean="0">
                <a:solidFill>
                  <a:schemeClr val="bg1"/>
                </a:solidFill>
              </a:rPr>
              <a:t>Critique.  </a:t>
            </a:r>
            <a:endParaRPr lang="en-US" sz="4500" dirty="0">
              <a:solidFill>
                <a:schemeClr val="bg1"/>
              </a:solidFill>
            </a:endParaRPr>
          </a:p>
        </p:txBody>
      </p:sp>
    </p:spTree>
    <p:extLst>
      <p:ext uri="{BB962C8B-B14F-4D97-AF65-F5344CB8AC3E}">
        <p14:creationId xmlns:p14="http://schemas.microsoft.com/office/powerpoint/2010/main" val="415128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499"/>
            <a:ext cx="7600013" cy="6824501"/>
          </a:xfrm>
          <a:prstGeom prst="rect">
            <a:avLst/>
          </a:prstGeom>
          <a:solidFill>
            <a:schemeClr val="tx1"/>
          </a:solidFill>
        </p:spPr>
      </p:pic>
      <p:sp>
        <p:nvSpPr>
          <p:cNvPr id="3" name="TextBox 2"/>
          <p:cNvSpPr txBox="1"/>
          <p:nvPr/>
        </p:nvSpPr>
        <p:spPr>
          <a:xfrm>
            <a:off x="7944787" y="479685"/>
            <a:ext cx="3912433" cy="1246495"/>
          </a:xfrm>
          <a:prstGeom prst="rect">
            <a:avLst/>
          </a:prstGeom>
          <a:solidFill>
            <a:srgbClr val="CC0066"/>
          </a:solidFill>
        </p:spPr>
        <p:txBody>
          <a:bodyPr wrap="square" rtlCol="0">
            <a:spAutoFit/>
          </a:bodyPr>
          <a:lstStyle/>
          <a:p>
            <a:r>
              <a:rPr lang="en-US" sz="2500" dirty="0" smtClean="0">
                <a:solidFill>
                  <a:schemeClr val="bg1"/>
                </a:solidFill>
              </a:rPr>
              <a:t>Develop and share with a small group of relatively candid professionals first.  </a:t>
            </a:r>
            <a:endParaRPr lang="en-US" sz="2500" dirty="0">
              <a:solidFill>
                <a:schemeClr val="bg1"/>
              </a:solidFill>
            </a:endParaRPr>
          </a:p>
        </p:txBody>
      </p:sp>
      <p:sp>
        <p:nvSpPr>
          <p:cNvPr id="4" name="TextBox 3"/>
          <p:cNvSpPr txBox="1"/>
          <p:nvPr/>
        </p:nvSpPr>
        <p:spPr>
          <a:xfrm>
            <a:off x="7944786" y="1913746"/>
            <a:ext cx="3912433" cy="1246495"/>
          </a:xfrm>
          <a:prstGeom prst="rect">
            <a:avLst/>
          </a:prstGeom>
          <a:solidFill>
            <a:srgbClr val="7030A0"/>
          </a:solidFill>
        </p:spPr>
        <p:txBody>
          <a:bodyPr wrap="square" rtlCol="0">
            <a:spAutoFit/>
          </a:bodyPr>
          <a:lstStyle/>
          <a:p>
            <a:r>
              <a:rPr lang="en-US" sz="2500" dirty="0" smtClean="0">
                <a:solidFill>
                  <a:schemeClr val="bg1"/>
                </a:solidFill>
              </a:rPr>
              <a:t>Big feedback early on can create way too many possibilities.  </a:t>
            </a:r>
            <a:endParaRPr lang="en-US" sz="2500" dirty="0">
              <a:solidFill>
                <a:schemeClr val="bg1"/>
              </a:solidFill>
            </a:endParaRPr>
          </a:p>
        </p:txBody>
      </p:sp>
      <p:sp>
        <p:nvSpPr>
          <p:cNvPr id="5" name="TextBox 4"/>
          <p:cNvSpPr txBox="1"/>
          <p:nvPr/>
        </p:nvSpPr>
        <p:spPr>
          <a:xfrm>
            <a:off x="7944785" y="3330133"/>
            <a:ext cx="3912433" cy="1631216"/>
          </a:xfrm>
          <a:prstGeom prst="rect">
            <a:avLst/>
          </a:prstGeom>
          <a:solidFill>
            <a:srgbClr val="00B050"/>
          </a:solidFill>
          <a:ln>
            <a:solidFill>
              <a:srgbClr val="00B050"/>
            </a:solidFill>
          </a:ln>
        </p:spPr>
        <p:txBody>
          <a:bodyPr wrap="square" rtlCol="0">
            <a:spAutoFit/>
          </a:bodyPr>
          <a:lstStyle/>
          <a:p>
            <a:r>
              <a:rPr lang="en-US" sz="2500" dirty="0" smtClean="0">
                <a:solidFill>
                  <a:schemeClr val="bg1"/>
                </a:solidFill>
              </a:rPr>
              <a:t>Working with a smaller group with rapport and respect often compels more honest input.  </a:t>
            </a:r>
            <a:endParaRPr lang="en-US" sz="2500" dirty="0">
              <a:solidFill>
                <a:schemeClr val="bg1"/>
              </a:solidFill>
            </a:endParaRPr>
          </a:p>
        </p:txBody>
      </p:sp>
      <p:sp>
        <p:nvSpPr>
          <p:cNvPr id="6" name="TextBox 5"/>
          <p:cNvSpPr txBox="1"/>
          <p:nvPr/>
        </p:nvSpPr>
        <p:spPr>
          <a:xfrm>
            <a:off x="7944784" y="5131241"/>
            <a:ext cx="3912433" cy="1246495"/>
          </a:xfrm>
          <a:prstGeom prst="rect">
            <a:avLst/>
          </a:prstGeom>
          <a:solidFill>
            <a:srgbClr val="0070C0"/>
          </a:solidFill>
        </p:spPr>
        <p:txBody>
          <a:bodyPr wrap="square" rtlCol="0">
            <a:spAutoFit/>
          </a:bodyPr>
          <a:lstStyle/>
          <a:p>
            <a:r>
              <a:rPr lang="en-US" sz="2500" dirty="0" smtClean="0">
                <a:solidFill>
                  <a:schemeClr val="bg1"/>
                </a:solidFill>
              </a:rPr>
              <a:t>Start with a small group of stakeholders who are  good at critique.  </a:t>
            </a:r>
            <a:endParaRPr lang="en-US" sz="2500" dirty="0">
              <a:solidFill>
                <a:schemeClr val="bg1"/>
              </a:solidFill>
            </a:endParaRPr>
          </a:p>
        </p:txBody>
      </p:sp>
      <p:sp>
        <p:nvSpPr>
          <p:cNvPr id="7" name="TextBox 6"/>
          <p:cNvSpPr txBox="1"/>
          <p:nvPr/>
        </p:nvSpPr>
        <p:spPr>
          <a:xfrm>
            <a:off x="2342148" y="1102932"/>
            <a:ext cx="4042611" cy="646331"/>
          </a:xfrm>
          <a:prstGeom prst="rect">
            <a:avLst/>
          </a:prstGeom>
          <a:solidFill>
            <a:schemeClr val="bg1"/>
          </a:solidFill>
        </p:spPr>
        <p:txBody>
          <a:bodyPr wrap="square" rtlCol="0">
            <a:spAutoFit/>
          </a:bodyPr>
          <a:lstStyle/>
          <a:p>
            <a:r>
              <a:rPr lang="en-US" sz="3600" dirty="0" smtClean="0"/>
              <a:t>Regarding Process</a:t>
            </a:r>
            <a:endParaRPr lang="en-US" sz="3600" dirty="0"/>
          </a:p>
        </p:txBody>
      </p:sp>
    </p:spTree>
    <p:extLst>
      <p:ext uri="{BB962C8B-B14F-4D97-AF65-F5344CB8AC3E}">
        <p14:creationId xmlns:p14="http://schemas.microsoft.com/office/powerpoint/2010/main" val="159680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618185" y="4879210"/>
            <a:ext cx="11127347" cy="1785104"/>
          </a:xfrm>
          <a:prstGeom prst="rect">
            <a:avLst/>
          </a:prstGeom>
          <a:solidFill>
            <a:srgbClr val="002060"/>
          </a:solidFill>
        </p:spPr>
        <p:txBody>
          <a:bodyPr wrap="square" rtlCol="0">
            <a:spAutoFit/>
          </a:bodyPr>
          <a:lstStyle/>
          <a:p>
            <a:r>
              <a:rPr lang="en-US" sz="5500" dirty="0" smtClean="0">
                <a:solidFill>
                  <a:schemeClr val="bg1"/>
                </a:solidFill>
              </a:rPr>
              <a:t>Critique is a </a:t>
            </a:r>
            <a:r>
              <a:rPr lang="en-US" sz="5500" dirty="0">
                <a:solidFill>
                  <a:schemeClr val="bg1"/>
                </a:solidFill>
              </a:rPr>
              <a:t>detailed analysis and assessment of </a:t>
            </a:r>
            <a:r>
              <a:rPr lang="en-US" sz="5500" dirty="0" smtClean="0">
                <a:solidFill>
                  <a:schemeClr val="bg1"/>
                </a:solidFill>
              </a:rPr>
              <a:t>something.</a:t>
            </a:r>
            <a:endParaRPr lang="en-US" sz="5500" dirty="0">
              <a:solidFill>
                <a:schemeClr val="bg1"/>
              </a:solidFill>
            </a:endParaRPr>
          </a:p>
        </p:txBody>
      </p:sp>
      <p:sp>
        <p:nvSpPr>
          <p:cNvPr id="3" name="TextBox 2"/>
          <p:cNvSpPr txBox="1"/>
          <p:nvPr/>
        </p:nvSpPr>
        <p:spPr>
          <a:xfrm>
            <a:off x="618185" y="463639"/>
            <a:ext cx="11024316" cy="2169825"/>
          </a:xfrm>
          <a:prstGeom prst="rect">
            <a:avLst/>
          </a:prstGeom>
          <a:solidFill>
            <a:schemeClr val="accent6">
              <a:lumMod val="75000"/>
            </a:schemeClr>
          </a:solidFill>
        </p:spPr>
        <p:txBody>
          <a:bodyPr wrap="square" rtlCol="0">
            <a:spAutoFit/>
          </a:bodyPr>
          <a:lstStyle/>
          <a:p>
            <a:r>
              <a:rPr lang="en-US" sz="4500" dirty="0" smtClean="0">
                <a:solidFill>
                  <a:schemeClr val="bg1"/>
                </a:solidFill>
              </a:rPr>
              <a:t>Feedback:  information </a:t>
            </a:r>
            <a:r>
              <a:rPr lang="en-US" sz="4500" dirty="0">
                <a:solidFill>
                  <a:schemeClr val="bg1"/>
                </a:solidFill>
              </a:rPr>
              <a:t>about reactions to a product, a person's performance of a </a:t>
            </a:r>
            <a:r>
              <a:rPr lang="en-US" sz="4500" dirty="0" smtClean="0">
                <a:solidFill>
                  <a:schemeClr val="bg1"/>
                </a:solidFill>
              </a:rPr>
              <a:t>task </a:t>
            </a:r>
            <a:r>
              <a:rPr lang="en-US" sz="4500" dirty="0">
                <a:solidFill>
                  <a:schemeClr val="bg1"/>
                </a:solidFill>
              </a:rPr>
              <a:t>etc</a:t>
            </a:r>
            <a:r>
              <a:rPr lang="en-US" sz="4500" dirty="0" smtClean="0">
                <a:solidFill>
                  <a:schemeClr val="bg1"/>
                </a:solidFill>
              </a:rPr>
              <a:t>. </a:t>
            </a:r>
            <a:r>
              <a:rPr lang="en-US" sz="4500" dirty="0">
                <a:solidFill>
                  <a:schemeClr val="bg1"/>
                </a:solidFill>
              </a:rPr>
              <a:t>used as a basis for </a:t>
            </a:r>
            <a:r>
              <a:rPr lang="en-US" sz="4500" dirty="0" smtClean="0">
                <a:solidFill>
                  <a:schemeClr val="bg1"/>
                </a:solidFill>
              </a:rPr>
              <a:t>improvement.</a:t>
            </a:r>
            <a:endParaRPr lang="en-US" sz="4500" dirty="0">
              <a:solidFill>
                <a:schemeClr val="bg1"/>
              </a:solidFill>
            </a:endParaRPr>
          </a:p>
        </p:txBody>
      </p:sp>
      <p:sp>
        <p:nvSpPr>
          <p:cNvPr id="4" name="Left Arrow 3"/>
          <p:cNvSpPr/>
          <p:nvPr/>
        </p:nvSpPr>
        <p:spPr>
          <a:xfrm rot="16200000">
            <a:off x="5003442" y="2762518"/>
            <a:ext cx="1635617" cy="15969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94688" y="3055173"/>
            <a:ext cx="4428072" cy="369332"/>
          </a:xfrm>
          <a:prstGeom prst="rect">
            <a:avLst/>
          </a:prstGeom>
          <a:solidFill>
            <a:srgbClr val="CC0000"/>
          </a:solidFill>
        </p:spPr>
        <p:txBody>
          <a:bodyPr wrap="none" rtlCol="0">
            <a:spAutoFit/>
          </a:bodyPr>
          <a:lstStyle/>
          <a:p>
            <a:r>
              <a:rPr lang="en-US" dirty="0" smtClean="0">
                <a:solidFill>
                  <a:schemeClr val="bg1"/>
                </a:solidFill>
              </a:rPr>
              <a:t>We’re not really looking for feedback though.</a:t>
            </a:r>
            <a:endParaRPr lang="en-US" dirty="0">
              <a:solidFill>
                <a:schemeClr val="bg1"/>
              </a:solidFill>
            </a:endParaRPr>
          </a:p>
        </p:txBody>
      </p:sp>
      <p:sp>
        <p:nvSpPr>
          <p:cNvPr id="6" name="TextBox 5"/>
          <p:cNvSpPr txBox="1"/>
          <p:nvPr/>
        </p:nvSpPr>
        <p:spPr>
          <a:xfrm>
            <a:off x="6939452" y="2930436"/>
            <a:ext cx="5022760" cy="646331"/>
          </a:xfrm>
          <a:prstGeom prst="rect">
            <a:avLst/>
          </a:prstGeom>
          <a:solidFill>
            <a:srgbClr val="FF0000"/>
          </a:solidFill>
        </p:spPr>
        <p:txBody>
          <a:bodyPr wrap="square" rtlCol="0">
            <a:spAutoFit/>
          </a:bodyPr>
          <a:lstStyle/>
          <a:p>
            <a:r>
              <a:rPr lang="en-US" dirty="0" smtClean="0">
                <a:solidFill>
                  <a:schemeClr val="bg1"/>
                </a:solidFill>
              </a:rPr>
              <a:t>When evaluating our content, we’re looking for critical thinking.  </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89613" y="2003842"/>
            <a:ext cx="12102387" cy="2841326"/>
          </a:xfrm>
          <a:prstGeom prst="rect">
            <a:avLst/>
          </a:prstGeom>
        </p:spPr>
      </p:pic>
      <p:pic>
        <p:nvPicPr>
          <p:cNvPr id="8" name="Picture 7"/>
          <p:cNvPicPr>
            <a:picLocks noChangeAspect="1"/>
          </p:cNvPicPr>
          <p:nvPr/>
        </p:nvPicPr>
        <p:blipFill>
          <a:blip r:embed="rId3"/>
          <a:stretch>
            <a:fillRect/>
          </a:stretch>
        </p:blipFill>
        <p:spPr>
          <a:xfrm>
            <a:off x="10206582" y="4384760"/>
            <a:ext cx="1428571" cy="352381"/>
          </a:xfrm>
          <a:prstGeom prst="rect">
            <a:avLst/>
          </a:prstGeom>
        </p:spPr>
      </p:pic>
    </p:spTree>
    <p:extLst>
      <p:ext uri="{BB962C8B-B14F-4D97-AF65-F5344CB8AC3E}">
        <p14:creationId xmlns:p14="http://schemas.microsoft.com/office/powerpoint/2010/main" val="302847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74437" y="-2398104"/>
            <a:ext cx="6436301" cy="11985172"/>
          </a:xfrm>
          <a:prstGeom prst="rect">
            <a:avLst/>
          </a:prstGeom>
        </p:spPr>
      </p:pic>
      <p:sp>
        <p:nvSpPr>
          <p:cNvPr id="2" name="TextBox 1"/>
          <p:cNvSpPr txBox="1"/>
          <p:nvPr/>
        </p:nvSpPr>
        <p:spPr>
          <a:xfrm>
            <a:off x="960686" y="425943"/>
            <a:ext cx="9084039" cy="861774"/>
          </a:xfrm>
          <a:prstGeom prst="rect">
            <a:avLst/>
          </a:prstGeom>
          <a:solidFill>
            <a:schemeClr val="tx1"/>
          </a:solidFill>
        </p:spPr>
        <p:txBody>
          <a:bodyPr wrap="square" rtlCol="0">
            <a:spAutoFit/>
          </a:bodyPr>
          <a:lstStyle/>
          <a:p>
            <a:r>
              <a:rPr lang="en-US" sz="5000" dirty="0" smtClean="0">
                <a:solidFill>
                  <a:schemeClr val="bg1"/>
                </a:solidFill>
              </a:rPr>
              <a:t>Defining: Usability Testing</a:t>
            </a:r>
            <a:endParaRPr lang="en-US" sz="5000" dirty="0">
              <a:solidFill>
                <a:schemeClr val="bg1"/>
              </a:solidFill>
            </a:endParaRPr>
          </a:p>
        </p:txBody>
      </p:sp>
      <p:sp>
        <p:nvSpPr>
          <p:cNvPr id="3" name="Rectangle 2"/>
          <p:cNvSpPr/>
          <p:nvPr/>
        </p:nvSpPr>
        <p:spPr>
          <a:xfrm>
            <a:off x="694543" y="1686635"/>
            <a:ext cx="10218296" cy="1431161"/>
          </a:xfrm>
          <a:prstGeom prst="rect">
            <a:avLst/>
          </a:prstGeom>
          <a:solidFill>
            <a:schemeClr val="accent1">
              <a:lumMod val="75000"/>
            </a:schemeClr>
          </a:solidFill>
          <a:ln>
            <a:solidFill>
              <a:schemeClr val="accent1">
                <a:lumMod val="75000"/>
              </a:schemeClr>
            </a:solidFill>
          </a:ln>
        </p:spPr>
        <p:txBody>
          <a:bodyPr wrap="square">
            <a:spAutoFit/>
          </a:bodyPr>
          <a:lstStyle/>
          <a:p>
            <a:r>
              <a:rPr lang="en-US" sz="2900" b="1" dirty="0" smtClean="0">
                <a:solidFill>
                  <a:schemeClr val="bg1"/>
                </a:solidFill>
                <a:latin typeface="arial" panose="020B0604020202020204" pitchFamily="34" charset="0"/>
              </a:rPr>
              <a:t>Usability testing</a:t>
            </a:r>
            <a:r>
              <a:rPr lang="en-US" sz="2900" dirty="0" smtClean="0">
                <a:solidFill>
                  <a:schemeClr val="bg1"/>
                </a:solidFill>
                <a:latin typeface="arial" panose="020B0604020202020204" pitchFamily="34" charset="0"/>
              </a:rPr>
              <a:t> is a technique used in user-centered interaction design to evaluate a product by </a:t>
            </a:r>
            <a:r>
              <a:rPr lang="en-US" sz="2900" b="1" dirty="0" smtClean="0">
                <a:solidFill>
                  <a:schemeClr val="bg1"/>
                </a:solidFill>
                <a:latin typeface="arial" panose="020B0604020202020204" pitchFamily="34" charset="0"/>
              </a:rPr>
              <a:t>testing</a:t>
            </a:r>
            <a:r>
              <a:rPr lang="en-US" sz="2900" dirty="0" smtClean="0">
                <a:solidFill>
                  <a:schemeClr val="bg1"/>
                </a:solidFill>
                <a:latin typeface="arial" panose="020B0604020202020204" pitchFamily="34" charset="0"/>
              </a:rPr>
              <a:t> it on users.</a:t>
            </a:r>
            <a:endParaRPr lang="en-US" sz="2900" dirty="0">
              <a:solidFill>
                <a:schemeClr val="bg1"/>
              </a:solidFill>
            </a:endParaRPr>
          </a:p>
        </p:txBody>
      </p:sp>
      <p:sp>
        <p:nvSpPr>
          <p:cNvPr id="4" name="Rectangle 3"/>
          <p:cNvSpPr/>
          <p:nvPr/>
        </p:nvSpPr>
        <p:spPr>
          <a:xfrm>
            <a:off x="4796852" y="3274394"/>
            <a:ext cx="6096000" cy="1200329"/>
          </a:xfrm>
          <a:prstGeom prst="rect">
            <a:avLst/>
          </a:prstGeom>
          <a:solidFill>
            <a:srgbClr val="FF3300"/>
          </a:solidFill>
          <a:ln>
            <a:solidFill>
              <a:schemeClr val="accent2"/>
            </a:solidFill>
          </a:ln>
        </p:spPr>
        <p:txBody>
          <a:bodyPr>
            <a:spAutoFit/>
          </a:bodyPr>
          <a:lstStyle/>
          <a:p>
            <a:r>
              <a:rPr lang="en-US" dirty="0" smtClean="0">
                <a:solidFill>
                  <a:schemeClr val="bg1"/>
                </a:solidFill>
                <a:latin typeface="Helvetica" panose="020B0604020202020204" pitchFamily="34" charset="0"/>
              </a:rPr>
              <a:t>Usability testing </a:t>
            </a:r>
            <a:r>
              <a:rPr lang="en-US" dirty="0">
                <a:solidFill>
                  <a:schemeClr val="bg1"/>
                </a:solidFill>
                <a:latin typeface="Helvetica" panose="020B0604020202020204" pitchFamily="34" charset="0"/>
              </a:rPr>
              <a:t>is a </a:t>
            </a:r>
            <a:r>
              <a:rPr lang="en-US" b="1" dirty="0">
                <a:solidFill>
                  <a:schemeClr val="bg1"/>
                </a:solidFill>
                <a:latin typeface="Helvetica" panose="020B0604020202020204" pitchFamily="34" charset="0"/>
              </a:rPr>
              <a:t>quality attribute </a:t>
            </a:r>
            <a:r>
              <a:rPr lang="en-US" dirty="0">
                <a:solidFill>
                  <a:schemeClr val="bg1"/>
                </a:solidFill>
                <a:latin typeface="Helvetica" panose="020B0604020202020204" pitchFamily="34" charset="0"/>
              </a:rPr>
              <a:t>that assesses how easy user interfaces are to use. The word "usability" also refers to methods for improving ease-of-use during the design process.</a:t>
            </a:r>
            <a:endParaRPr lang="en-US" dirty="0">
              <a:solidFill>
                <a:schemeClr val="bg1"/>
              </a:solidFill>
            </a:endParaRPr>
          </a:p>
        </p:txBody>
      </p:sp>
      <p:sp>
        <p:nvSpPr>
          <p:cNvPr id="5" name="TextBox 4"/>
          <p:cNvSpPr txBox="1"/>
          <p:nvPr/>
        </p:nvSpPr>
        <p:spPr>
          <a:xfrm>
            <a:off x="714530" y="4789598"/>
            <a:ext cx="10198309" cy="1708160"/>
          </a:xfrm>
          <a:prstGeom prst="rect">
            <a:avLst/>
          </a:prstGeom>
          <a:solidFill>
            <a:srgbClr val="7030A0"/>
          </a:solidFill>
        </p:spPr>
        <p:txBody>
          <a:bodyPr wrap="square" rtlCol="0">
            <a:spAutoFit/>
          </a:bodyPr>
          <a:lstStyle/>
          <a:p>
            <a:r>
              <a:rPr lang="en-US" sz="3500" dirty="0" smtClean="0">
                <a:solidFill>
                  <a:schemeClr val="bg1"/>
                </a:solidFill>
              </a:rPr>
              <a:t>(To me) Usability Testing is a way in which the user shows the designer/developer her/his critical thinking process.  (It connects the dots)</a:t>
            </a:r>
            <a:endParaRPr lang="en-US" sz="3500" dirty="0">
              <a:solidFill>
                <a:schemeClr val="bg1"/>
              </a:solidFill>
            </a:endParaRPr>
          </a:p>
        </p:txBody>
      </p:sp>
    </p:spTree>
    <p:extLst>
      <p:ext uri="{BB962C8B-B14F-4D97-AF65-F5344CB8AC3E}">
        <p14:creationId xmlns:p14="http://schemas.microsoft.com/office/powerpoint/2010/main" val="366856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 r="-790" b="16346"/>
          <a:stretch/>
        </p:blipFill>
        <p:spPr>
          <a:xfrm>
            <a:off x="0" y="-45845"/>
            <a:ext cx="12288253" cy="6817895"/>
          </a:xfrm>
          <a:prstGeom prst="rect">
            <a:avLst/>
          </a:prstGeom>
        </p:spPr>
      </p:pic>
      <p:sp>
        <p:nvSpPr>
          <p:cNvPr id="4" name="TextBox 3"/>
          <p:cNvSpPr txBox="1"/>
          <p:nvPr/>
        </p:nvSpPr>
        <p:spPr>
          <a:xfrm>
            <a:off x="3785267" y="478130"/>
            <a:ext cx="6384758" cy="892552"/>
          </a:xfrm>
          <a:prstGeom prst="rect">
            <a:avLst/>
          </a:prstGeom>
          <a:solidFill>
            <a:srgbClr val="E21244"/>
          </a:solidFill>
          <a:ln>
            <a:solidFill>
              <a:schemeClr val="tx1"/>
            </a:solidFill>
          </a:ln>
        </p:spPr>
        <p:txBody>
          <a:bodyPr wrap="square" rtlCol="0">
            <a:spAutoFit/>
          </a:bodyPr>
          <a:lstStyle/>
          <a:p>
            <a:r>
              <a:rPr lang="en-US" sz="2600" dirty="0" smtClean="0">
                <a:solidFill>
                  <a:schemeClr val="bg1"/>
                </a:solidFill>
              </a:rPr>
              <a:t>Website Feedback Library Staff – June 2014 – 27 responses.  </a:t>
            </a:r>
            <a:endParaRPr lang="en-US" sz="2600" dirty="0">
              <a:solidFill>
                <a:schemeClr val="bg1"/>
              </a:solidFill>
            </a:endParaRPr>
          </a:p>
        </p:txBody>
      </p:sp>
      <p:sp>
        <p:nvSpPr>
          <p:cNvPr id="5" name="TextBox 4"/>
          <p:cNvSpPr txBox="1"/>
          <p:nvPr/>
        </p:nvSpPr>
        <p:spPr>
          <a:xfrm>
            <a:off x="1185778" y="1648286"/>
            <a:ext cx="6360693" cy="984885"/>
          </a:xfrm>
          <a:prstGeom prst="rect">
            <a:avLst/>
          </a:prstGeom>
          <a:solidFill>
            <a:srgbClr val="CC0066"/>
          </a:solidFill>
          <a:ln>
            <a:solidFill>
              <a:schemeClr val="tx1"/>
            </a:solidFill>
          </a:ln>
        </p:spPr>
        <p:txBody>
          <a:bodyPr wrap="square" rtlCol="0">
            <a:spAutoFit/>
          </a:bodyPr>
          <a:lstStyle/>
          <a:p>
            <a:r>
              <a:rPr lang="en-US" sz="2900" dirty="0" smtClean="0">
                <a:solidFill>
                  <a:schemeClr val="bg1"/>
                </a:solidFill>
              </a:rPr>
              <a:t>Website Feedback Students– mid-June 2014 – 18 responses.  </a:t>
            </a:r>
            <a:endParaRPr lang="en-US" sz="2900" dirty="0">
              <a:solidFill>
                <a:schemeClr val="bg1"/>
              </a:solidFill>
            </a:endParaRPr>
          </a:p>
        </p:txBody>
      </p:sp>
      <p:sp>
        <p:nvSpPr>
          <p:cNvPr id="6" name="TextBox 5"/>
          <p:cNvSpPr txBox="1"/>
          <p:nvPr/>
        </p:nvSpPr>
        <p:spPr>
          <a:xfrm>
            <a:off x="4366124" y="2870661"/>
            <a:ext cx="6384758" cy="984885"/>
          </a:xfrm>
          <a:prstGeom prst="rect">
            <a:avLst/>
          </a:prstGeom>
          <a:solidFill>
            <a:srgbClr val="7030A0"/>
          </a:solidFill>
          <a:ln>
            <a:solidFill>
              <a:schemeClr val="tx1"/>
            </a:solidFill>
          </a:ln>
        </p:spPr>
        <p:txBody>
          <a:bodyPr wrap="square" rtlCol="0">
            <a:spAutoFit/>
          </a:bodyPr>
          <a:lstStyle/>
          <a:p>
            <a:r>
              <a:rPr lang="en-US" sz="2900" dirty="0" smtClean="0">
                <a:solidFill>
                  <a:schemeClr val="bg1"/>
                </a:solidFill>
              </a:rPr>
              <a:t>Website Feedback All Reynolds Staff July 6, 2014 – 8 responses.  </a:t>
            </a:r>
            <a:endParaRPr lang="en-US" sz="2900" dirty="0">
              <a:solidFill>
                <a:schemeClr val="bg1"/>
              </a:solidFill>
            </a:endParaRPr>
          </a:p>
        </p:txBody>
      </p:sp>
      <p:sp>
        <p:nvSpPr>
          <p:cNvPr id="7" name="TextBox 6"/>
          <p:cNvSpPr txBox="1"/>
          <p:nvPr/>
        </p:nvSpPr>
        <p:spPr>
          <a:xfrm>
            <a:off x="2510589" y="5958040"/>
            <a:ext cx="6384758" cy="538609"/>
          </a:xfrm>
          <a:prstGeom prst="rect">
            <a:avLst/>
          </a:prstGeom>
          <a:solidFill>
            <a:schemeClr val="tx1"/>
          </a:solidFill>
          <a:ln>
            <a:solidFill>
              <a:schemeClr val="tx1"/>
            </a:solidFill>
          </a:ln>
        </p:spPr>
        <p:txBody>
          <a:bodyPr wrap="square" rtlCol="0">
            <a:spAutoFit/>
          </a:bodyPr>
          <a:lstStyle/>
          <a:p>
            <a:r>
              <a:rPr lang="en-US" sz="2900" dirty="0" smtClean="0">
                <a:solidFill>
                  <a:schemeClr val="bg1"/>
                </a:solidFill>
              </a:rPr>
              <a:t>New Redesign Rollout – August 16</a:t>
            </a:r>
            <a:r>
              <a:rPr lang="en-US" sz="2900" baseline="30000" dirty="0" smtClean="0">
                <a:solidFill>
                  <a:schemeClr val="bg1"/>
                </a:solidFill>
              </a:rPr>
              <a:t>th</a:t>
            </a:r>
            <a:r>
              <a:rPr lang="en-US" sz="2900" dirty="0" smtClean="0">
                <a:solidFill>
                  <a:schemeClr val="bg1"/>
                </a:solidFill>
              </a:rPr>
              <a:t> 2014</a:t>
            </a:r>
            <a:endParaRPr lang="en-US" sz="2900" dirty="0">
              <a:solidFill>
                <a:schemeClr val="bg1"/>
              </a:solidFill>
            </a:endParaRPr>
          </a:p>
        </p:txBody>
      </p:sp>
      <p:sp>
        <p:nvSpPr>
          <p:cNvPr id="8" name="TextBox 7"/>
          <p:cNvSpPr txBox="1"/>
          <p:nvPr/>
        </p:nvSpPr>
        <p:spPr>
          <a:xfrm>
            <a:off x="2248567" y="4235937"/>
            <a:ext cx="6384758" cy="984885"/>
          </a:xfrm>
          <a:prstGeom prst="rect">
            <a:avLst/>
          </a:prstGeom>
          <a:solidFill>
            <a:srgbClr val="00B050"/>
          </a:solidFill>
          <a:ln>
            <a:solidFill>
              <a:schemeClr val="tx1"/>
            </a:solidFill>
          </a:ln>
        </p:spPr>
        <p:txBody>
          <a:bodyPr wrap="square" rtlCol="0">
            <a:spAutoFit/>
          </a:bodyPr>
          <a:lstStyle/>
          <a:p>
            <a:r>
              <a:rPr lang="en-US" sz="2900" dirty="0" smtClean="0">
                <a:solidFill>
                  <a:schemeClr val="bg1"/>
                </a:solidFill>
              </a:rPr>
              <a:t>Link/preview to the redesigned site on our old site July, 6 2014 – 3 responses</a:t>
            </a:r>
            <a:endParaRPr lang="en-US" sz="2900" dirty="0">
              <a:solidFill>
                <a:schemeClr val="bg1"/>
              </a:solidFill>
            </a:endParaRPr>
          </a:p>
        </p:txBody>
      </p:sp>
    </p:spTree>
    <p:extLst>
      <p:ext uri="{BB962C8B-B14F-4D97-AF65-F5344CB8AC3E}">
        <p14:creationId xmlns:p14="http://schemas.microsoft.com/office/powerpoint/2010/main" val="423271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 y="295676"/>
            <a:ext cx="9331890" cy="1642793"/>
          </a:xfrm>
          <a:solidFill>
            <a:schemeClr val="tx1">
              <a:alpha val="70000"/>
            </a:schemeClr>
          </a:solidFill>
        </p:spPr>
        <p:txBody>
          <a:bodyPr/>
          <a:lstStyle/>
          <a:p>
            <a:pPr algn="ctr"/>
            <a:r>
              <a:rPr lang="en-US" dirty="0" smtClean="0">
                <a:solidFill>
                  <a:schemeClr val="bg1"/>
                </a:solidFill>
              </a:rPr>
              <a:t>What are the contributors to a “good” UX (user experience)?  </a:t>
            </a:r>
            <a:endParaRPr lang="en-US" dirty="0">
              <a:solidFill>
                <a:schemeClr val="bg1"/>
              </a:solidFill>
            </a:endParaRPr>
          </a:p>
        </p:txBody>
      </p:sp>
      <p:sp>
        <p:nvSpPr>
          <p:cNvPr id="5" name="TextBox 4"/>
          <p:cNvSpPr txBox="1"/>
          <p:nvPr/>
        </p:nvSpPr>
        <p:spPr>
          <a:xfrm rot="1708437">
            <a:off x="1011119" y="2688132"/>
            <a:ext cx="2550872" cy="1323439"/>
          </a:xfrm>
          <a:prstGeom prst="rect">
            <a:avLst/>
          </a:prstGeom>
          <a:solidFill>
            <a:schemeClr val="accent6">
              <a:lumMod val="75000"/>
            </a:schemeClr>
          </a:solidFill>
        </p:spPr>
        <p:txBody>
          <a:bodyPr wrap="square" rtlCol="0">
            <a:spAutoFit/>
          </a:bodyPr>
          <a:lstStyle/>
          <a:p>
            <a:r>
              <a:rPr lang="en-US" sz="4000" dirty="0" smtClean="0">
                <a:solidFill>
                  <a:schemeClr val="bg1"/>
                </a:solidFill>
              </a:rPr>
              <a:t>Usable Content</a:t>
            </a:r>
            <a:endParaRPr lang="en-US" sz="4000" dirty="0">
              <a:solidFill>
                <a:schemeClr val="bg1"/>
              </a:solidFill>
            </a:endParaRPr>
          </a:p>
        </p:txBody>
      </p:sp>
      <p:sp>
        <p:nvSpPr>
          <p:cNvPr id="6" name="TextBox 5"/>
          <p:cNvSpPr txBox="1"/>
          <p:nvPr/>
        </p:nvSpPr>
        <p:spPr>
          <a:xfrm rot="19954512">
            <a:off x="8346931" y="2071691"/>
            <a:ext cx="2537867" cy="477054"/>
          </a:xfrm>
          <a:prstGeom prst="rect">
            <a:avLst/>
          </a:prstGeom>
          <a:solidFill>
            <a:srgbClr val="CC0000"/>
          </a:solidFill>
        </p:spPr>
        <p:txBody>
          <a:bodyPr wrap="square" rtlCol="0">
            <a:spAutoFit/>
          </a:bodyPr>
          <a:lstStyle/>
          <a:p>
            <a:r>
              <a:rPr lang="en-US" sz="2500" dirty="0" smtClean="0">
                <a:solidFill>
                  <a:schemeClr val="bg1"/>
                </a:solidFill>
              </a:rPr>
              <a:t>Findable Content</a:t>
            </a:r>
            <a:endParaRPr lang="en-US" sz="2500" dirty="0">
              <a:solidFill>
                <a:schemeClr val="bg1"/>
              </a:solidFill>
            </a:endParaRPr>
          </a:p>
        </p:txBody>
      </p:sp>
      <p:sp>
        <p:nvSpPr>
          <p:cNvPr id="7" name="TextBox 6"/>
          <p:cNvSpPr txBox="1"/>
          <p:nvPr/>
        </p:nvSpPr>
        <p:spPr>
          <a:xfrm rot="1708437">
            <a:off x="3173905" y="4582754"/>
            <a:ext cx="2021388" cy="1015663"/>
          </a:xfrm>
          <a:prstGeom prst="rect">
            <a:avLst/>
          </a:prstGeom>
          <a:solidFill>
            <a:srgbClr val="7030A0"/>
          </a:solidFill>
        </p:spPr>
        <p:txBody>
          <a:bodyPr wrap="square" rtlCol="0">
            <a:spAutoFit/>
          </a:bodyPr>
          <a:lstStyle/>
          <a:p>
            <a:r>
              <a:rPr lang="en-US" sz="3000" dirty="0">
                <a:solidFill>
                  <a:srgbClr val="CC0066"/>
                </a:solidFill>
              </a:rPr>
              <a:t>A</a:t>
            </a:r>
            <a:r>
              <a:rPr lang="en-US" sz="3000" dirty="0" smtClean="0">
                <a:solidFill>
                  <a:srgbClr val="CC0066"/>
                </a:solidFill>
              </a:rPr>
              <a:t>ccessible content  </a:t>
            </a:r>
            <a:endParaRPr lang="en-US" sz="3000" dirty="0">
              <a:solidFill>
                <a:srgbClr val="CC0066"/>
              </a:solidFill>
            </a:endParaRPr>
          </a:p>
        </p:txBody>
      </p:sp>
      <p:sp>
        <p:nvSpPr>
          <p:cNvPr id="8" name="TextBox 7"/>
          <p:cNvSpPr txBox="1"/>
          <p:nvPr/>
        </p:nvSpPr>
        <p:spPr>
          <a:xfrm rot="1708437">
            <a:off x="4773386" y="3628153"/>
            <a:ext cx="2204357" cy="830997"/>
          </a:xfrm>
          <a:prstGeom prst="rect">
            <a:avLst/>
          </a:prstGeom>
          <a:solidFill>
            <a:srgbClr val="0070C0"/>
          </a:solidFill>
        </p:spPr>
        <p:txBody>
          <a:bodyPr wrap="square" rtlCol="0">
            <a:spAutoFit/>
          </a:bodyPr>
          <a:lstStyle/>
          <a:p>
            <a:r>
              <a:rPr lang="en-US" sz="2400" dirty="0" smtClean="0">
                <a:solidFill>
                  <a:schemeClr val="bg1"/>
                </a:solidFill>
              </a:rPr>
              <a:t>Valuable/Useful Content</a:t>
            </a:r>
            <a:endParaRPr lang="en-US" sz="2400" dirty="0">
              <a:solidFill>
                <a:schemeClr val="bg1"/>
              </a:solidFill>
            </a:endParaRPr>
          </a:p>
        </p:txBody>
      </p:sp>
      <p:sp>
        <p:nvSpPr>
          <p:cNvPr id="9" name="Left Arrow 8"/>
          <p:cNvSpPr/>
          <p:nvPr/>
        </p:nvSpPr>
        <p:spPr>
          <a:xfrm>
            <a:off x="4708619" y="4539600"/>
            <a:ext cx="3831224" cy="1845129"/>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340437" y="4954332"/>
            <a:ext cx="3121876" cy="1015663"/>
          </a:xfrm>
          <a:prstGeom prst="rect">
            <a:avLst/>
          </a:prstGeom>
          <a:noFill/>
        </p:spPr>
        <p:txBody>
          <a:bodyPr wrap="square" rtlCol="0">
            <a:spAutoFit/>
          </a:bodyPr>
          <a:lstStyle/>
          <a:p>
            <a:r>
              <a:rPr lang="en-US" sz="2000" dirty="0" smtClean="0">
                <a:solidFill>
                  <a:schemeClr val="bg1"/>
                </a:solidFill>
              </a:rPr>
              <a:t>The number one web disability for web users: color blindness</a:t>
            </a:r>
            <a:endParaRPr lang="en-US" sz="2000" dirty="0">
              <a:solidFill>
                <a:schemeClr val="bg1"/>
              </a:solidFill>
            </a:endParaRPr>
          </a:p>
        </p:txBody>
      </p:sp>
      <p:sp>
        <p:nvSpPr>
          <p:cNvPr id="12" name="TextBox 11"/>
          <p:cNvSpPr txBox="1"/>
          <p:nvPr/>
        </p:nvSpPr>
        <p:spPr>
          <a:xfrm>
            <a:off x="9013371" y="3796443"/>
            <a:ext cx="2628900" cy="1754326"/>
          </a:xfrm>
          <a:prstGeom prst="rect">
            <a:avLst/>
          </a:prstGeom>
          <a:solidFill>
            <a:schemeClr val="accent1">
              <a:lumMod val="75000"/>
            </a:schemeClr>
          </a:solidFill>
        </p:spPr>
        <p:txBody>
          <a:bodyPr wrap="square" rtlCol="0">
            <a:spAutoFit/>
          </a:bodyPr>
          <a:lstStyle/>
          <a:p>
            <a:r>
              <a:rPr lang="en-US" sz="3600" dirty="0" smtClean="0">
                <a:solidFill>
                  <a:schemeClr val="bg1"/>
                </a:solidFill>
              </a:rPr>
              <a:t>But it isn’t necessarily or always… </a:t>
            </a:r>
            <a:endParaRPr lang="en-US" sz="3600" dirty="0">
              <a:solidFill>
                <a:schemeClr val="bg1"/>
              </a:solidFill>
            </a:endParaRPr>
          </a:p>
        </p:txBody>
      </p:sp>
      <p:sp>
        <p:nvSpPr>
          <p:cNvPr id="11" name="TextBox 10"/>
          <p:cNvSpPr txBox="1"/>
          <p:nvPr/>
        </p:nvSpPr>
        <p:spPr>
          <a:xfrm rot="1708437">
            <a:off x="707396" y="5014788"/>
            <a:ext cx="2204357" cy="830997"/>
          </a:xfrm>
          <a:prstGeom prst="rect">
            <a:avLst/>
          </a:prstGeom>
          <a:solidFill>
            <a:srgbClr val="FF3300"/>
          </a:solidFill>
        </p:spPr>
        <p:txBody>
          <a:bodyPr wrap="square" rtlCol="0">
            <a:spAutoFit/>
          </a:bodyPr>
          <a:lstStyle/>
          <a:p>
            <a:r>
              <a:rPr lang="en-US" sz="2400" dirty="0" smtClean="0">
                <a:solidFill>
                  <a:schemeClr val="bg1"/>
                </a:solidFill>
              </a:rPr>
              <a:t>It’s visually palatable.</a:t>
            </a:r>
            <a:endParaRPr lang="en-US" sz="2400" dirty="0">
              <a:solidFill>
                <a:schemeClr val="bg1"/>
              </a:solidFill>
            </a:endParaRPr>
          </a:p>
        </p:txBody>
      </p:sp>
    </p:spTree>
    <p:extLst>
      <p:ext uri="{BB962C8B-B14F-4D97-AF65-F5344CB8AC3E}">
        <p14:creationId xmlns:p14="http://schemas.microsoft.com/office/powerpoint/2010/main" val="255782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p:bldP spid="12" grpId="0" animBg="1"/>
      <p:bldP spid="11" grpId="0" animBg="1"/>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1842052" y="3075057"/>
            <a:ext cx="7620000" cy="707886"/>
          </a:xfrm>
          <a:prstGeom prst="rect">
            <a:avLst/>
          </a:prstGeom>
          <a:solidFill>
            <a:schemeClr val="bg1"/>
          </a:solidFill>
        </p:spPr>
        <p:txBody>
          <a:bodyPr wrap="square" rtlCol="0">
            <a:spAutoFit/>
          </a:bodyPr>
          <a:lstStyle/>
          <a:p>
            <a:r>
              <a:rPr lang="en-US" sz="4000" dirty="0" err="1" smtClean="0"/>
              <a:t>Screencasting</a:t>
            </a:r>
            <a:r>
              <a:rPr lang="en-US" sz="4000" dirty="0" smtClean="0"/>
              <a:t> and Usability Studies:  </a:t>
            </a:r>
            <a:endParaRPr lang="en-US" sz="4000" dirty="0"/>
          </a:p>
        </p:txBody>
      </p:sp>
      <p:sp>
        <p:nvSpPr>
          <p:cNvPr id="4" name="TextBox 3"/>
          <p:cNvSpPr txBox="1"/>
          <p:nvPr/>
        </p:nvSpPr>
        <p:spPr>
          <a:xfrm>
            <a:off x="3140015" y="879894"/>
            <a:ext cx="6814868" cy="707886"/>
          </a:xfrm>
          <a:prstGeom prst="rect">
            <a:avLst/>
          </a:prstGeom>
          <a:solidFill>
            <a:schemeClr val="tx1"/>
          </a:solidFill>
        </p:spPr>
        <p:txBody>
          <a:bodyPr wrap="square" rtlCol="0">
            <a:spAutoFit/>
          </a:bodyPr>
          <a:lstStyle/>
          <a:p>
            <a:r>
              <a:rPr lang="en-US" sz="4000" dirty="0" smtClean="0">
                <a:solidFill>
                  <a:schemeClr val="bg1"/>
                </a:solidFill>
              </a:rPr>
              <a:t>What I want to focus on:  </a:t>
            </a:r>
            <a:endParaRPr lang="en-US" sz="4000" dirty="0">
              <a:solidFill>
                <a:schemeClr val="bg1"/>
              </a:solidFill>
            </a:endParaRPr>
          </a:p>
        </p:txBody>
      </p:sp>
      <p:sp>
        <p:nvSpPr>
          <p:cNvPr id="5" name="TextBox 4"/>
          <p:cNvSpPr txBox="1"/>
          <p:nvPr/>
        </p:nvSpPr>
        <p:spPr>
          <a:xfrm>
            <a:off x="5274365" y="4797287"/>
            <a:ext cx="5168348" cy="369332"/>
          </a:xfrm>
          <a:prstGeom prst="rect">
            <a:avLst/>
          </a:prstGeom>
          <a:solidFill>
            <a:schemeClr val="bg1"/>
          </a:solidFill>
        </p:spPr>
        <p:txBody>
          <a:bodyPr wrap="square" rtlCol="0">
            <a:spAutoFit/>
          </a:bodyPr>
          <a:lstStyle/>
          <a:p>
            <a:r>
              <a:rPr lang="en-US" dirty="0" smtClean="0"/>
              <a:t>March 27 – April 17 2014</a:t>
            </a:r>
            <a:endParaRPr lang="en-US" dirty="0"/>
          </a:p>
        </p:txBody>
      </p:sp>
    </p:spTree>
    <p:extLst>
      <p:ext uri="{BB962C8B-B14F-4D97-AF65-F5344CB8AC3E}">
        <p14:creationId xmlns:p14="http://schemas.microsoft.com/office/powerpoint/2010/main" val="18841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extBox 1"/>
          <p:cNvSpPr txBox="1"/>
          <p:nvPr/>
        </p:nvSpPr>
        <p:spPr>
          <a:xfrm>
            <a:off x="299802" y="146636"/>
            <a:ext cx="8079700" cy="707886"/>
          </a:xfrm>
          <a:prstGeom prst="rect">
            <a:avLst/>
          </a:prstGeom>
          <a:solidFill>
            <a:schemeClr val="accent2"/>
          </a:solidFill>
        </p:spPr>
        <p:txBody>
          <a:bodyPr wrap="square" rtlCol="0">
            <a:spAutoFit/>
          </a:bodyPr>
          <a:lstStyle/>
          <a:p>
            <a:r>
              <a:rPr lang="en-US" sz="4000" dirty="0" smtClean="0">
                <a:solidFill>
                  <a:schemeClr val="bg1"/>
                </a:solidFill>
              </a:rPr>
              <a:t>The Process that I used:  </a:t>
            </a:r>
            <a:endParaRPr lang="en-US" sz="4000" dirty="0">
              <a:solidFill>
                <a:schemeClr val="bg1"/>
              </a:solidFill>
            </a:endParaRPr>
          </a:p>
        </p:txBody>
      </p:sp>
      <p:sp>
        <p:nvSpPr>
          <p:cNvPr id="3" name="TextBox 2"/>
          <p:cNvSpPr txBox="1"/>
          <p:nvPr/>
        </p:nvSpPr>
        <p:spPr>
          <a:xfrm>
            <a:off x="764498" y="1058005"/>
            <a:ext cx="10148341" cy="553998"/>
          </a:xfrm>
          <a:prstGeom prst="rect">
            <a:avLst/>
          </a:prstGeom>
          <a:solidFill>
            <a:schemeClr val="tx1"/>
          </a:solidFill>
        </p:spPr>
        <p:txBody>
          <a:bodyPr wrap="square" rtlCol="0">
            <a:spAutoFit/>
          </a:bodyPr>
          <a:lstStyle/>
          <a:p>
            <a:r>
              <a:rPr lang="en-US" sz="3000" dirty="0" smtClean="0">
                <a:solidFill>
                  <a:schemeClr val="bg1"/>
                </a:solidFill>
              </a:rPr>
              <a:t>12 testers (five students, seven staff or former colleagues)</a:t>
            </a:r>
            <a:endParaRPr lang="en-US" sz="3000" dirty="0">
              <a:solidFill>
                <a:schemeClr val="bg1"/>
              </a:solidFill>
            </a:endParaRPr>
          </a:p>
        </p:txBody>
      </p:sp>
      <p:sp>
        <p:nvSpPr>
          <p:cNvPr id="4" name="TextBox 3"/>
          <p:cNvSpPr txBox="1"/>
          <p:nvPr/>
        </p:nvSpPr>
        <p:spPr>
          <a:xfrm>
            <a:off x="1432809" y="1739829"/>
            <a:ext cx="6188440" cy="553998"/>
          </a:xfrm>
          <a:prstGeom prst="rect">
            <a:avLst/>
          </a:prstGeom>
          <a:solidFill>
            <a:schemeClr val="accent1">
              <a:lumMod val="75000"/>
            </a:schemeClr>
          </a:solidFill>
        </p:spPr>
        <p:txBody>
          <a:bodyPr wrap="square" rtlCol="0">
            <a:spAutoFit/>
          </a:bodyPr>
          <a:lstStyle/>
          <a:p>
            <a:r>
              <a:rPr lang="en-US" sz="3000" dirty="0" smtClean="0">
                <a:solidFill>
                  <a:schemeClr val="bg1"/>
                </a:solidFill>
              </a:rPr>
              <a:t>Camtasia video and voice recording.  </a:t>
            </a:r>
            <a:endParaRPr lang="en-US" sz="3000" dirty="0">
              <a:solidFill>
                <a:schemeClr val="bg1"/>
              </a:solidFill>
            </a:endParaRPr>
          </a:p>
        </p:txBody>
      </p:sp>
      <p:sp>
        <p:nvSpPr>
          <p:cNvPr id="5" name="TextBox 4"/>
          <p:cNvSpPr txBox="1"/>
          <p:nvPr/>
        </p:nvSpPr>
        <p:spPr>
          <a:xfrm>
            <a:off x="2413416" y="2381489"/>
            <a:ext cx="6188440" cy="553998"/>
          </a:xfrm>
          <a:prstGeom prst="rect">
            <a:avLst/>
          </a:prstGeom>
          <a:solidFill>
            <a:schemeClr val="accent6">
              <a:lumMod val="75000"/>
            </a:schemeClr>
          </a:solidFill>
        </p:spPr>
        <p:txBody>
          <a:bodyPr wrap="square" rtlCol="0">
            <a:spAutoFit/>
          </a:bodyPr>
          <a:lstStyle/>
          <a:p>
            <a:r>
              <a:rPr lang="en-US" sz="3000" dirty="0" smtClean="0">
                <a:solidFill>
                  <a:schemeClr val="bg1"/>
                </a:solidFill>
              </a:rPr>
              <a:t>The same questions for everyone.  </a:t>
            </a:r>
            <a:endParaRPr lang="en-US" sz="3000" dirty="0">
              <a:solidFill>
                <a:schemeClr val="bg1"/>
              </a:solidFill>
            </a:endParaRPr>
          </a:p>
        </p:txBody>
      </p:sp>
      <p:sp>
        <p:nvSpPr>
          <p:cNvPr id="6" name="TextBox 5"/>
          <p:cNvSpPr txBox="1"/>
          <p:nvPr/>
        </p:nvSpPr>
        <p:spPr>
          <a:xfrm>
            <a:off x="2874365" y="3095528"/>
            <a:ext cx="6188440" cy="553998"/>
          </a:xfrm>
          <a:prstGeom prst="rect">
            <a:avLst/>
          </a:prstGeom>
          <a:solidFill>
            <a:srgbClr val="002060"/>
          </a:solidFill>
        </p:spPr>
        <p:txBody>
          <a:bodyPr wrap="square" rtlCol="0">
            <a:spAutoFit/>
          </a:bodyPr>
          <a:lstStyle/>
          <a:p>
            <a:r>
              <a:rPr lang="en-US" sz="3000" dirty="0" smtClean="0">
                <a:solidFill>
                  <a:schemeClr val="bg1"/>
                </a:solidFill>
              </a:rPr>
              <a:t>No more than 15 minutes.  </a:t>
            </a:r>
            <a:endParaRPr lang="en-US" sz="3000" dirty="0">
              <a:solidFill>
                <a:schemeClr val="bg1"/>
              </a:solidFill>
            </a:endParaRPr>
          </a:p>
        </p:txBody>
      </p:sp>
      <p:sp>
        <p:nvSpPr>
          <p:cNvPr id="7" name="TextBox 6"/>
          <p:cNvSpPr txBox="1"/>
          <p:nvPr/>
        </p:nvSpPr>
        <p:spPr>
          <a:xfrm>
            <a:off x="3626369" y="3824852"/>
            <a:ext cx="7286469" cy="553998"/>
          </a:xfrm>
          <a:prstGeom prst="rect">
            <a:avLst/>
          </a:prstGeom>
          <a:solidFill>
            <a:srgbClr val="7030A0"/>
          </a:solidFill>
          <a:ln>
            <a:solidFill>
              <a:schemeClr val="accent6">
                <a:lumMod val="60000"/>
                <a:lumOff val="40000"/>
              </a:schemeClr>
            </a:solidFill>
          </a:ln>
        </p:spPr>
        <p:txBody>
          <a:bodyPr wrap="square" rtlCol="0">
            <a:spAutoFit/>
          </a:bodyPr>
          <a:lstStyle/>
          <a:p>
            <a:r>
              <a:rPr lang="en-US" sz="3000" dirty="0" smtClean="0">
                <a:solidFill>
                  <a:schemeClr val="bg1"/>
                </a:solidFill>
              </a:rPr>
              <a:t>Short discussion/debriefing afterwards.  </a:t>
            </a:r>
            <a:endParaRPr lang="en-US" sz="3000" dirty="0">
              <a:solidFill>
                <a:schemeClr val="bg1"/>
              </a:solidFill>
            </a:endParaRPr>
          </a:p>
        </p:txBody>
      </p:sp>
      <p:sp>
        <p:nvSpPr>
          <p:cNvPr id="9" name="TextBox 8"/>
          <p:cNvSpPr txBox="1"/>
          <p:nvPr/>
        </p:nvSpPr>
        <p:spPr>
          <a:xfrm>
            <a:off x="4495800" y="4554176"/>
            <a:ext cx="6250898" cy="861774"/>
          </a:xfrm>
          <a:prstGeom prst="rect">
            <a:avLst/>
          </a:prstGeom>
          <a:solidFill>
            <a:srgbClr val="C00000"/>
          </a:solidFill>
        </p:spPr>
        <p:txBody>
          <a:bodyPr wrap="square" rtlCol="0">
            <a:spAutoFit/>
          </a:bodyPr>
          <a:lstStyle/>
          <a:p>
            <a:r>
              <a:rPr lang="en-US" sz="2500" dirty="0" smtClean="0">
                <a:solidFill>
                  <a:schemeClr val="bg1"/>
                </a:solidFill>
              </a:rPr>
              <a:t>Approximately 8 hours of video watching and Excel data capturing.</a:t>
            </a:r>
            <a:endParaRPr lang="en-US" sz="2500" dirty="0">
              <a:solidFill>
                <a:schemeClr val="bg1"/>
              </a:solidFill>
            </a:endParaRPr>
          </a:p>
        </p:txBody>
      </p:sp>
      <p:sp>
        <p:nvSpPr>
          <p:cNvPr id="10" name="TextBox 9"/>
          <p:cNvSpPr txBox="1"/>
          <p:nvPr/>
        </p:nvSpPr>
        <p:spPr>
          <a:xfrm>
            <a:off x="5296525" y="5591276"/>
            <a:ext cx="6610662" cy="984885"/>
          </a:xfrm>
          <a:prstGeom prst="rect">
            <a:avLst/>
          </a:prstGeom>
          <a:solidFill>
            <a:srgbClr val="0070C0"/>
          </a:solidFill>
        </p:spPr>
        <p:txBody>
          <a:bodyPr wrap="square" rtlCol="0">
            <a:spAutoFit/>
          </a:bodyPr>
          <a:lstStyle/>
          <a:p>
            <a:r>
              <a:rPr lang="en-US" sz="2900" dirty="0" smtClean="0">
                <a:solidFill>
                  <a:schemeClr val="bg1"/>
                </a:solidFill>
              </a:rPr>
              <a:t>Approximately  6 to 8 hours of website revisions.  </a:t>
            </a:r>
            <a:endParaRPr lang="en-US" sz="2900" dirty="0">
              <a:solidFill>
                <a:schemeClr val="bg1"/>
              </a:solidFill>
            </a:endParaRPr>
          </a:p>
        </p:txBody>
      </p:sp>
    </p:spTree>
    <p:extLst>
      <p:ext uri="{BB962C8B-B14F-4D97-AF65-F5344CB8AC3E}">
        <p14:creationId xmlns:p14="http://schemas.microsoft.com/office/powerpoint/2010/main" val="273728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564173"/>
          </a:xfrm>
          <a:prstGeom prst="rect">
            <a:avLst/>
          </a:prstGeom>
        </p:spPr>
      </p:pic>
      <p:sp>
        <p:nvSpPr>
          <p:cNvPr id="2" name="TextBox 1">
            <a:hlinkClick r:id="rId3" action="ppaction://hlinkfile"/>
          </p:cNvPr>
          <p:cNvSpPr txBox="1"/>
          <p:nvPr/>
        </p:nvSpPr>
        <p:spPr>
          <a:xfrm>
            <a:off x="1519706" y="772733"/>
            <a:ext cx="2163652" cy="369332"/>
          </a:xfrm>
          <a:prstGeom prst="rect">
            <a:avLst/>
          </a:prstGeom>
          <a:solidFill>
            <a:schemeClr val="tx1"/>
          </a:solidFill>
        </p:spPr>
        <p:txBody>
          <a:bodyPr wrap="square" rtlCol="0">
            <a:spAutoFit/>
          </a:bodyPr>
          <a:lstStyle/>
          <a:p>
            <a:r>
              <a:rPr lang="en-US" dirty="0" smtClean="0">
                <a:solidFill>
                  <a:schemeClr val="bg1"/>
                </a:solidFill>
              </a:rPr>
              <a:t>Sample One:</a:t>
            </a:r>
            <a:endParaRPr lang="en-US" dirty="0">
              <a:solidFill>
                <a:schemeClr val="bg1"/>
              </a:solidFill>
            </a:endParaRPr>
          </a:p>
        </p:txBody>
      </p:sp>
    </p:spTree>
    <p:extLst>
      <p:ext uri="{BB962C8B-B14F-4D97-AF65-F5344CB8AC3E}">
        <p14:creationId xmlns:p14="http://schemas.microsoft.com/office/powerpoint/2010/main" val="27360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445" y="-149902"/>
            <a:ext cx="11780507" cy="6595672"/>
          </a:xfrm>
          <a:prstGeom prst="rect">
            <a:avLst/>
          </a:prstGeom>
        </p:spPr>
      </p:pic>
      <p:sp>
        <p:nvSpPr>
          <p:cNvPr id="3" name="TextBox 2">
            <a:hlinkClick r:id="rId3" action="ppaction://hlinkfile"/>
          </p:cNvPr>
          <p:cNvSpPr txBox="1"/>
          <p:nvPr/>
        </p:nvSpPr>
        <p:spPr>
          <a:xfrm>
            <a:off x="644577" y="824459"/>
            <a:ext cx="3957403" cy="369332"/>
          </a:xfrm>
          <a:prstGeom prst="rect">
            <a:avLst/>
          </a:prstGeom>
          <a:solidFill>
            <a:schemeClr val="tx1"/>
          </a:solidFill>
        </p:spPr>
        <p:txBody>
          <a:bodyPr wrap="square" rtlCol="0">
            <a:spAutoFit/>
          </a:bodyPr>
          <a:lstStyle/>
          <a:p>
            <a:r>
              <a:rPr lang="en-US" dirty="0" smtClean="0">
                <a:solidFill>
                  <a:schemeClr val="bg1"/>
                </a:solidFill>
              </a:rPr>
              <a:t>Sample 2:  </a:t>
            </a:r>
            <a:endParaRPr lang="en-US" dirty="0">
              <a:solidFill>
                <a:schemeClr val="bg1"/>
              </a:solidFill>
            </a:endParaRPr>
          </a:p>
        </p:txBody>
      </p:sp>
    </p:spTree>
    <p:extLst>
      <p:ext uri="{BB962C8B-B14F-4D97-AF65-F5344CB8AC3E}">
        <p14:creationId xmlns:p14="http://schemas.microsoft.com/office/powerpoint/2010/main" val="234710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49053" y="1409075"/>
            <a:ext cx="8437609" cy="5127332"/>
          </a:xfrm>
          <a:prstGeom prst="rect">
            <a:avLst/>
          </a:prstGeom>
        </p:spPr>
      </p:pic>
      <p:sp>
        <p:nvSpPr>
          <p:cNvPr id="5" name="TextBox 4">
            <a:hlinkClick r:id="rId3" action="ppaction://hlinkfile"/>
          </p:cNvPr>
          <p:cNvSpPr txBox="1"/>
          <p:nvPr/>
        </p:nvSpPr>
        <p:spPr>
          <a:xfrm>
            <a:off x="7525062" y="762426"/>
            <a:ext cx="3957403" cy="369332"/>
          </a:xfrm>
          <a:prstGeom prst="rect">
            <a:avLst/>
          </a:prstGeom>
          <a:solidFill>
            <a:schemeClr val="tx1"/>
          </a:solidFill>
        </p:spPr>
        <p:txBody>
          <a:bodyPr wrap="square" rtlCol="0">
            <a:spAutoFit/>
          </a:bodyPr>
          <a:lstStyle/>
          <a:p>
            <a:r>
              <a:rPr lang="en-US" dirty="0" smtClean="0">
                <a:solidFill>
                  <a:schemeClr val="bg1"/>
                </a:solidFill>
              </a:rPr>
              <a:t>Sample 3 non success:  </a:t>
            </a:r>
            <a:endParaRPr lang="en-US" dirty="0">
              <a:solidFill>
                <a:schemeClr val="bg1"/>
              </a:solidFill>
            </a:endParaRPr>
          </a:p>
        </p:txBody>
      </p:sp>
      <p:sp>
        <p:nvSpPr>
          <p:cNvPr id="6" name="TextBox 5">
            <a:hlinkClick r:id="rId4" action="ppaction://hlinkfile"/>
          </p:cNvPr>
          <p:cNvSpPr txBox="1"/>
          <p:nvPr/>
        </p:nvSpPr>
        <p:spPr>
          <a:xfrm>
            <a:off x="1749053" y="762426"/>
            <a:ext cx="4017364" cy="369332"/>
          </a:xfrm>
          <a:prstGeom prst="rect">
            <a:avLst/>
          </a:prstGeom>
          <a:solidFill>
            <a:schemeClr val="tx1"/>
          </a:solidFill>
        </p:spPr>
        <p:txBody>
          <a:bodyPr wrap="square" rtlCol="0">
            <a:spAutoFit/>
          </a:bodyPr>
          <a:lstStyle/>
          <a:p>
            <a:r>
              <a:rPr lang="en-US" dirty="0" smtClean="0">
                <a:solidFill>
                  <a:schemeClr val="bg1"/>
                </a:solidFill>
              </a:rPr>
              <a:t>Sample 3 Success</a:t>
            </a:r>
            <a:endParaRPr lang="en-US" dirty="0">
              <a:solidFill>
                <a:schemeClr val="bg1"/>
              </a:solidFill>
            </a:endParaRPr>
          </a:p>
        </p:txBody>
      </p:sp>
    </p:spTree>
    <p:extLst>
      <p:ext uri="{BB962C8B-B14F-4D97-AF65-F5344CB8AC3E}">
        <p14:creationId xmlns:p14="http://schemas.microsoft.com/office/powerpoint/2010/main" val="179251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4912" y="0"/>
            <a:ext cx="11440730" cy="6655633"/>
          </a:xfrm>
          <a:prstGeom prst="rect">
            <a:avLst/>
          </a:prstGeom>
        </p:spPr>
      </p:pic>
      <p:sp>
        <p:nvSpPr>
          <p:cNvPr id="2" name="TextBox 1">
            <a:hlinkClick r:id="rId3" action="ppaction://hlinkfile"/>
          </p:cNvPr>
          <p:cNvSpPr txBox="1"/>
          <p:nvPr/>
        </p:nvSpPr>
        <p:spPr>
          <a:xfrm>
            <a:off x="4062334" y="2912317"/>
            <a:ext cx="6265889" cy="830997"/>
          </a:xfrm>
          <a:prstGeom prst="rect">
            <a:avLst/>
          </a:prstGeom>
          <a:solidFill>
            <a:schemeClr val="tx1"/>
          </a:solidFill>
        </p:spPr>
        <p:txBody>
          <a:bodyPr wrap="square" rtlCol="0">
            <a:spAutoFit/>
          </a:bodyPr>
          <a:lstStyle/>
          <a:p>
            <a:r>
              <a:rPr lang="en-US" sz="2400" dirty="0" smtClean="0">
                <a:solidFill>
                  <a:schemeClr val="bg1"/>
                </a:solidFill>
              </a:rPr>
              <a:t>Capturing Issues with related sources… some small successes.  </a:t>
            </a:r>
            <a:endParaRPr lang="en-US" sz="2400" dirty="0">
              <a:solidFill>
                <a:schemeClr val="bg1"/>
              </a:solidFill>
            </a:endParaRPr>
          </a:p>
        </p:txBody>
      </p:sp>
    </p:spTree>
    <p:extLst>
      <p:ext uri="{BB962C8B-B14F-4D97-AF65-F5344CB8AC3E}">
        <p14:creationId xmlns:p14="http://schemas.microsoft.com/office/powerpoint/2010/main" val="3482036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extBox 1"/>
          <p:cNvSpPr txBox="1"/>
          <p:nvPr/>
        </p:nvSpPr>
        <p:spPr>
          <a:xfrm>
            <a:off x="1723217" y="558783"/>
            <a:ext cx="7168991" cy="707886"/>
          </a:xfrm>
          <a:prstGeom prst="rect">
            <a:avLst/>
          </a:prstGeom>
          <a:solidFill>
            <a:srgbClr val="CC0000"/>
          </a:solidFill>
        </p:spPr>
        <p:txBody>
          <a:bodyPr wrap="square" rtlCol="0">
            <a:spAutoFit/>
          </a:bodyPr>
          <a:lstStyle/>
          <a:p>
            <a:r>
              <a:rPr lang="en-US" sz="4000" dirty="0" smtClean="0">
                <a:solidFill>
                  <a:schemeClr val="bg1"/>
                </a:solidFill>
              </a:rPr>
              <a:t>Houston We Have a Problem</a:t>
            </a:r>
            <a:endParaRPr lang="en-US" sz="4000" dirty="0">
              <a:solidFill>
                <a:schemeClr val="bg1"/>
              </a:solidFill>
            </a:endParaRPr>
          </a:p>
        </p:txBody>
      </p:sp>
      <p:sp>
        <p:nvSpPr>
          <p:cNvPr id="4" name="TextBox 3">
            <a:hlinkClick r:id="rId2" action="ppaction://hlinkfile"/>
          </p:cNvPr>
          <p:cNvSpPr txBox="1"/>
          <p:nvPr/>
        </p:nvSpPr>
        <p:spPr>
          <a:xfrm>
            <a:off x="1094283" y="2038662"/>
            <a:ext cx="1993692" cy="461665"/>
          </a:xfrm>
          <a:prstGeom prst="rect">
            <a:avLst/>
          </a:prstGeom>
          <a:solidFill>
            <a:schemeClr val="tx1"/>
          </a:solidFill>
        </p:spPr>
        <p:txBody>
          <a:bodyPr wrap="square" rtlCol="0">
            <a:spAutoFit/>
          </a:bodyPr>
          <a:lstStyle/>
          <a:p>
            <a:r>
              <a:rPr lang="en-US" sz="2400" dirty="0" smtClean="0">
                <a:solidFill>
                  <a:schemeClr val="bg1"/>
                </a:solidFill>
              </a:rPr>
              <a:t>Sample One</a:t>
            </a:r>
            <a:r>
              <a:rPr lang="en-US" dirty="0" smtClean="0"/>
              <a:t>:</a:t>
            </a:r>
            <a:endParaRPr lang="en-US" dirty="0"/>
          </a:p>
        </p:txBody>
      </p:sp>
      <p:sp>
        <p:nvSpPr>
          <p:cNvPr id="5" name="TextBox 4">
            <a:hlinkClick r:id="rId3" action="ppaction://hlinkfile"/>
          </p:cNvPr>
          <p:cNvSpPr txBox="1"/>
          <p:nvPr/>
        </p:nvSpPr>
        <p:spPr>
          <a:xfrm>
            <a:off x="1396584" y="3336428"/>
            <a:ext cx="1993692" cy="461665"/>
          </a:xfrm>
          <a:prstGeom prst="rect">
            <a:avLst/>
          </a:prstGeom>
          <a:solidFill>
            <a:schemeClr val="tx1"/>
          </a:solidFill>
        </p:spPr>
        <p:txBody>
          <a:bodyPr wrap="square" rtlCol="0">
            <a:spAutoFit/>
          </a:bodyPr>
          <a:lstStyle/>
          <a:p>
            <a:r>
              <a:rPr lang="en-US" sz="2400" dirty="0" smtClean="0">
                <a:solidFill>
                  <a:schemeClr val="bg1"/>
                </a:solidFill>
              </a:rPr>
              <a:t>Sample  Two</a:t>
            </a:r>
            <a:endParaRPr lang="en-US" dirty="0"/>
          </a:p>
        </p:txBody>
      </p:sp>
      <p:sp>
        <p:nvSpPr>
          <p:cNvPr id="6" name="TextBox 5">
            <a:hlinkClick r:id="rId4" action="ppaction://hlinkfile"/>
          </p:cNvPr>
          <p:cNvSpPr txBox="1"/>
          <p:nvPr/>
        </p:nvSpPr>
        <p:spPr>
          <a:xfrm>
            <a:off x="2091129" y="4634194"/>
            <a:ext cx="1993692" cy="461665"/>
          </a:xfrm>
          <a:prstGeom prst="rect">
            <a:avLst/>
          </a:prstGeom>
          <a:solidFill>
            <a:schemeClr val="tx1"/>
          </a:solidFill>
        </p:spPr>
        <p:txBody>
          <a:bodyPr wrap="square" rtlCol="0">
            <a:spAutoFit/>
          </a:bodyPr>
          <a:lstStyle/>
          <a:p>
            <a:r>
              <a:rPr lang="en-US" sz="2400" dirty="0" smtClean="0">
                <a:solidFill>
                  <a:schemeClr val="bg1"/>
                </a:solidFill>
              </a:rPr>
              <a:t>Sample  Three</a:t>
            </a:r>
            <a:endParaRPr lang="en-US" dirty="0"/>
          </a:p>
        </p:txBody>
      </p:sp>
    </p:spTree>
    <p:extLst>
      <p:ext uri="{BB962C8B-B14F-4D97-AF65-F5344CB8AC3E}">
        <p14:creationId xmlns:p14="http://schemas.microsoft.com/office/powerpoint/2010/main" val="1732250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 y="358264"/>
            <a:ext cx="10607675" cy="707886"/>
          </a:xfrm>
          <a:prstGeom prst="rect">
            <a:avLst/>
          </a:prstGeom>
          <a:solidFill>
            <a:schemeClr val="accent1"/>
          </a:solidFill>
          <a:ln>
            <a:solidFill>
              <a:schemeClr val="bg1"/>
            </a:solidFill>
          </a:ln>
        </p:spPr>
        <p:txBody>
          <a:bodyPr wrap="square" rtlCol="0">
            <a:spAutoFit/>
          </a:bodyPr>
          <a:lstStyle/>
          <a:p>
            <a:r>
              <a:rPr lang="en-US" sz="4000" dirty="0" smtClean="0">
                <a:solidFill>
                  <a:schemeClr val="bg1"/>
                </a:solidFill>
              </a:rPr>
              <a:t>Overall changes from usability screencasts:  </a:t>
            </a:r>
            <a:endParaRPr lang="en-US" sz="4000" dirty="0">
              <a:solidFill>
                <a:schemeClr val="bg1"/>
              </a:solidFill>
            </a:endParaRPr>
          </a:p>
        </p:txBody>
      </p:sp>
      <p:sp>
        <p:nvSpPr>
          <p:cNvPr id="3" name="TextBox 2"/>
          <p:cNvSpPr txBox="1"/>
          <p:nvPr/>
        </p:nvSpPr>
        <p:spPr>
          <a:xfrm>
            <a:off x="723900" y="1566902"/>
            <a:ext cx="8874125" cy="553998"/>
          </a:xfrm>
          <a:prstGeom prst="rect">
            <a:avLst/>
          </a:prstGeom>
          <a:solidFill>
            <a:schemeClr val="accent2">
              <a:lumMod val="75000"/>
            </a:schemeClr>
          </a:solidFill>
        </p:spPr>
        <p:txBody>
          <a:bodyPr wrap="square" rtlCol="0">
            <a:spAutoFit/>
          </a:bodyPr>
          <a:lstStyle/>
          <a:p>
            <a:r>
              <a:rPr lang="en-US" sz="3000" dirty="0" smtClean="0">
                <a:solidFill>
                  <a:schemeClr val="bg1"/>
                </a:solidFill>
              </a:rPr>
              <a:t>Broke the If We Don’t Have it page into two categories.  </a:t>
            </a:r>
            <a:endParaRPr lang="en-US" sz="3000" dirty="0">
              <a:solidFill>
                <a:schemeClr val="bg1"/>
              </a:solidFill>
            </a:endParaRPr>
          </a:p>
        </p:txBody>
      </p:sp>
      <p:sp>
        <p:nvSpPr>
          <p:cNvPr id="4" name="TextBox 3"/>
          <p:cNvSpPr txBox="1"/>
          <p:nvPr/>
        </p:nvSpPr>
        <p:spPr>
          <a:xfrm>
            <a:off x="889000" y="2302463"/>
            <a:ext cx="9480550" cy="584775"/>
          </a:xfrm>
          <a:prstGeom prst="rect">
            <a:avLst/>
          </a:prstGeom>
          <a:solidFill>
            <a:srgbClr val="E21244"/>
          </a:solidFill>
        </p:spPr>
        <p:txBody>
          <a:bodyPr wrap="square" rtlCol="0">
            <a:spAutoFit/>
          </a:bodyPr>
          <a:lstStyle/>
          <a:p>
            <a:r>
              <a:rPr lang="en-US" sz="3200" dirty="0" smtClean="0">
                <a:solidFill>
                  <a:schemeClr val="bg1"/>
                </a:solidFill>
              </a:rPr>
              <a:t>Made the login drop down form </a:t>
            </a:r>
            <a:r>
              <a:rPr lang="en-US" sz="3200" dirty="0" err="1" smtClean="0">
                <a:solidFill>
                  <a:schemeClr val="bg1"/>
                </a:solidFill>
              </a:rPr>
              <a:t>tabbable</a:t>
            </a:r>
            <a:r>
              <a:rPr lang="en-US" sz="3200" dirty="0" smtClean="0">
                <a:solidFill>
                  <a:schemeClr val="bg1"/>
                </a:solidFill>
              </a:rPr>
              <a:t>.  </a:t>
            </a:r>
            <a:endParaRPr lang="en-US" sz="3200" dirty="0">
              <a:solidFill>
                <a:schemeClr val="bg1"/>
              </a:solidFill>
            </a:endParaRPr>
          </a:p>
        </p:txBody>
      </p:sp>
      <p:sp>
        <p:nvSpPr>
          <p:cNvPr id="5" name="TextBox 4"/>
          <p:cNvSpPr txBox="1"/>
          <p:nvPr/>
        </p:nvSpPr>
        <p:spPr>
          <a:xfrm>
            <a:off x="4105275" y="3015141"/>
            <a:ext cx="5911850" cy="861774"/>
          </a:xfrm>
          <a:prstGeom prst="rect">
            <a:avLst/>
          </a:prstGeom>
          <a:solidFill>
            <a:schemeClr val="accent6">
              <a:lumMod val="75000"/>
            </a:schemeClr>
          </a:solidFill>
        </p:spPr>
        <p:txBody>
          <a:bodyPr wrap="square" rtlCol="0">
            <a:spAutoFit/>
          </a:bodyPr>
          <a:lstStyle/>
          <a:p>
            <a:r>
              <a:rPr lang="en-US" sz="2500" dirty="0" smtClean="0">
                <a:solidFill>
                  <a:schemeClr val="bg1"/>
                </a:solidFill>
              </a:rPr>
              <a:t>Added database  links to the front tabbed box.  </a:t>
            </a:r>
            <a:endParaRPr lang="en-US" sz="2500" dirty="0">
              <a:solidFill>
                <a:schemeClr val="bg1"/>
              </a:solidFill>
            </a:endParaRPr>
          </a:p>
        </p:txBody>
      </p:sp>
      <p:sp>
        <p:nvSpPr>
          <p:cNvPr id="6" name="TextBox 5"/>
          <p:cNvSpPr txBox="1"/>
          <p:nvPr/>
        </p:nvSpPr>
        <p:spPr>
          <a:xfrm>
            <a:off x="203200" y="3992565"/>
            <a:ext cx="5791200" cy="477054"/>
          </a:xfrm>
          <a:prstGeom prst="rect">
            <a:avLst/>
          </a:prstGeom>
          <a:solidFill>
            <a:schemeClr val="accent1">
              <a:lumMod val="75000"/>
            </a:schemeClr>
          </a:solidFill>
        </p:spPr>
        <p:txBody>
          <a:bodyPr wrap="square" rtlCol="0">
            <a:spAutoFit/>
          </a:bodyPr>
          <a:lstStyle/>
          <a:p>
            <a:r>
              <a:rPr lang="en-US" sz="2500" dirty="0" smtClean="0">
                <a:solidFill>
                  <a:schemeClr val="bg1"/>
                </a:solidFill>
              </a:rPr>
              <a:t>Added a question about eating in the FAQ.  </a:t>
            </a:r>
            <a:endParaRPr lang="en-US" sz="2500" dirty="0">
              <a:solidFill>
                <a:schemeClr val="bg1"/>
              </a:solidFill>
            </a:endParaRPr>
          </a:p>
        </p:txBody>
      </p:sp>
      <p:sp>
        <p:nvSpPr>
          <p:cNvPr id="7" name="TextBox 6"/>
          <p:cNvSpPr txBox="1"/>
          <p:nvPr/>
        </p:nvSpPr>
        <p:spPr>
          <a:xfrm>
            <a:off x="6283325" y="4170534"/>
            <a:ext cx="5791200" cy="646331"/>
          </a:xfrm>
          <a:prstGeom prst="rect">
            <a:avLst/>
          </a:prstGeom>
          <a:solidFill>
            <a:srgbClr val="CC0000"/>
          </a:solidFill>
        </p:spPr>
        <p:txBody>
          <a:bodyPr wrap="square" rtlCol="0">
            <a:spAutoFit/>
          </a:bodyPr>
          <a:lstStyle/>
          <a:p>
            <a:r>
              <a:rPr lang="en-US" dirty="0" smtClean="0">
                <a:solidFill>
                  <a:schemeClr val="bg1"/>
                </a:solidFill>
              </a:rPr>
              <a:t>Added the “Explainer” buttons (as clickable objects as opposed to hover objects).  </a:t>
            </a:r>
            <a:endParaRPr lang="en-US" dirty="0">
              <a:solidFill>
                <a:schemeClr val="bg1"/>
              </a:solidFill>
            </a:endParaRPr>
          </a:p>
        </p:txBody>
      </p:sp>
      <p:sp>
        <p:nvSpPr>
          <p:cNvPr id="8" name="TextBox 7"/>
          <p:cNvSpPr txBox="1"/>
          <p:nvPr/>
        </p:nvSpPr>
        <p:spPr>
          <a:xfrm>
            <a:off x="203200" y="4777086"/>
            <a:ext cx="6080125" cy="1477328"/>
          </a:xfrm>
          <a:prstGeom prst="rect">
            <a:avLst/>
          </a:prstGeom>
          <a:solidFill>
            <a:srgbClr val="0070C0"/>
          </a:solidFill>
        </p:spPr>
        <p:txBody>
          <a:bodyPr wrap="square" rtlCol="0">
            <a:spAutoFit/>
          </a:bodyPr>
          <a:lstStyle/>
          <a:p>
            <a:r>
              <a:rPr lang="en-US" sz="3000" dirty="0" smtClean="0">
                <a:solidFill>
                  <a:schemeClr val="bg1"/>
                </a:solidFill>
              </a:rPr>
              <a:t>Emailed a powerful librarian who had the power to fix the library catalog bug in IE.  </a:t>
            </a:r>
            <a:endParaRPr lang="en-US" sz="3000" dirty="0">
              <a:solidFill>
                <a:schemeClr val="bg1"/>
              </a:solidFill>
            </a:endParaRPr>
          </a:p>
        </p:txBody>
      </p:sp>
      <p:sp>
        <p:nvSpPr>
          <p:cNvPr id="9" name="TextBox 8"/>
          <p:cNvSpPr txBox="1"/>
          <p:nvPr/>
        </p:nvSpPr>
        <p:spPr>
          <a:xfrm>
            <a:off x="5340350" y="5746583"/>
            <a:ext cx="6407150" cy="1015663"/>
          </a:xfrm>
          <a:prstGeom prst="rect">
            <a:avLst/>
          </a:prstGeom>
          <a:solidFill>
            <a:srgbClr val="00B0F0"/>
          </a:solidFill>
        </p:spPr>
        <p:txBody>
          <a:bodyPr wrap="square" rtlCol="0">
            <a:spAutoFit/>
          </a:bodyPr>
          <a:lstStyle/>
          <a:p>
            <a:r>
              <a:rPr lang="en-US" sz="3000" dirty="0" smtClean="0">
                <a:solidFill>
                  <a:schemeClr val="bg1"/>
                </a:solidFill>
              </a:rPr>
              <a:t>Added some pictures of “The Duck” to various webpages (more on that later.)  </a:t>
            </a:r>
            <a:endParaRPr lang="en-US" sz="3000" dirty="0">
              <a:solidFill>
                <a:schemeClr val="bg1"/>
              </a:solidFill>
            </a:endParaRPr>
          </a:p>
        </p:txBody>
      </p:sp>
    </p:spTree>
    <p:extLst>
      <p:ext uri="{BB962C8B-B14F-4D97-AF65-F5344CB8AC3E}">
        <p14:creationId xmlns:p14="http://schemas.microsoft.com/office/powerpoint/2010/main" val="265552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a:blip r:embed="rId3"/>
          <a:stretch>
            <a:fillRect/>
          </a:stretch>
        </p:blipFill>
        <p:spPr>
          <a:xfrm>
            <a:off x="100762" y="-932905"/>
            <a:ext cx="11990476" cy="8723809"/>
          </a:xfrm>
          <a:prstGeom prst="rect">
            <a:avLst/>
          </a:prstGeom>
        </p:spPr>
      </p:pic>
      <p:sp>
        <p:nvSpPr>
          <p:cNvPr id="5" name="Right Arrow 4"/>
          <p:cNvSpPr/>
          <p:nvPr/>
        </p:nvSpPr>
        <p:spPr>
          <a:xfrm>
            <a:off x="7696200" y="-342900"/>
            <a:ext cx="1435100" cy="1511300"/>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7514714">
            <a:off x="2667000" y="2933700"/>
            <a:ext cx="1435100" cy="1511300"/>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own Arrow 1"/>
          <p:cNvSpPr/>
          <p:nvPr/>
        </p:nvSpPr>
        <p:spPr>
          <a:xfrm rot="10800000">
            <a:off x="5715000" y="1616527"/>
            <a:ext cx="2202474" cy="18124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7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400" y="482600"/>
            <a:ext cx="10896600" cy="707886"/>
          </a:xfrm>
          <a:prstGeom prst="rect">
            <a:avLst/>
          </a:prstGeom>
          <a:solidFill>
            <a:srgbClr val="0070C0"/>
          </a:solidFill>
        </p:spPr>
        <p:txBody>
          <a:bodyPr wrap="square" rtlCol="0">
            <a:spAutoFit/>
          </a:bodyPr>
          <a:lstStyle/>
          <a:p>
            <a:r>
              <a:rPr lang="en-US" sz="4000" dirty="0" smtClean="0">
                <a:solidFill>
                  <a:schemeClr val="bg1"/>
                </a:solidFill>
              </a:rPr>
              <a:t>But why so few testers and why so few changes?</a:t>
            </a:r>
            <a:endParaRPr lang="en-US" sz="4000" dirty="0">
              <a:solidFill>
                <a:schemeClr val="bg1"/>
              </a:solidFill>
            </a:endParaRPr>
          </a:p>
        </p:txBody>
      </p:sp>
      <p:sp>
        <p:nvSpPr>
          <p:cNvPr id="3" name="TextBox 2"/>
          <p:cNvSpPr txBox="1"/>
          <p:nvPr/>
        </p:nvSpPr>
        <p:spPr>
          <a:xfrm>
            <a:off x="584200" y="4740773"/>
            <a:ext cx="11049000" cy="1015663"/>
          </a:xfrm>
          <a:prstGeom prst="rect">
            <a:avLst/>
          </a:prstGeom>
          <a:noFill/>
        </p:spPr>
        <p:txBody>
          <a:bodyPr wrap="square" rtlCol="0">
            <a:spAutoFit/>
          </a:bodyPr>
          <a:lstStyle/>
          <a:p>
            <a:r>
              <a:rPr lang="en-US" sz="3000" dirty="0" smtClean="0"/>
              <a:t>“When fixing problems try to do the least you can do.” AND “ Tweak don’t redesign” </a:t>
            </a:r>
            <a:r>
              <a:rPr lang="en-US" sz="3000" dirty="0"/>
              <a:t>(Krug </a:t>
            </a:r>
            <a:r>
              <a:rPr lang="en-US" sz="3000" i="1" dirty="0"/>
              <a:t>Rocket Surgery Made </a:t>
            </a:r>
            <a:r>
              <a:rPr lang="en-US" sz="3000" i="1" dirty="0" smtClean="0"/>
              <a:t>Easy </a:t>
            </a:r>
            <a:r>
              <a:rPr lang="en-US" sz="3000" dirty="0" smtClean="0"/>
              <a:t>111 -113).  </a:t>
            </a:r>
            <a:endParaRPr lang="en-US" sz="3000" dirty="0"/>
          </a:p>
        </p:txBody>
      </p:sp>
      <p:sp>
        <p:nvSpPr>
          <p:cNvPr id="4" name="TextBox 3"/>
          <p:cNvSpPr txBox="1"/>
          <p:nvPr/>
        </p:nvSpPr>
        <p:spPr>
          <a:xfrm>
            <a:off x="660400" y="1593851"/>
            <a:ext cx="9493250" cy="2400657"/>
          </a:xfrm>
          <a:prstGeom prst="rect">
            <a:avLst/>
          </a:prstGeom>
          <a:solidFill>
            <a:schemeClr val="bg1"/>
          </a:solidFill>
        </p:spPr>
        <p:txBody>
          <a:bodyPr wrap="square" rtlCol="0">
            <a:spAutoFit/>
          </a:bodyPr>
          <a:lstStyle/>
          <a:p>
            <a:r>
              <a:rPr lang="en-US" sz="3000" dirty="0" smtClean="0"/>
              <a:t>“Testing with five users will reveal 85% of the problems. You’re not interested in what it takes to uncover most of the problems; you only care about what it takes to uncover as many problems as you can fix”  (Krug </a:t>
            </a:r>
            <a:r>
              <a:rPr lang="en-US" sz="3000" i="1" dirty="0" smtClean="0"/>
              <a:t>Rocket Surgery Made Easy </a:t>
            </a:r>
            <a:r>
              <a:rPr lang="en-US" sz="3000" dirty="0" smtClean="0"/>
              <a:t>43).    </a:t>
            </a:r>
            <a:endParaRPr lang="en-US" sz="3000" dirty="0"/>
          </a:p>
        </p:txBody>
      </p:sp>
    </p:spTree>
    <p:extLst>
      <p:ext uri="{BB962C8B-B14F-4D97-AF65-F5344CB8AC3E}">
        <p14:creationId xmlns:p14="http://schemas.microsoft.com/office/powerpoint/2010/main" val="238305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786"/>
            <a:ext cx="12047760" cy="6626268"/>
          </a:xfrm>
          <a:prstGeom prst="rect">
            <a:avLst/>
          </a:prstGeom>
        </p:spPr>
      </p:pic>
      <p:sp>
        <p:nvSpPr>
          <p:cNvPr id="9" name="TextBox 8"/>
          <p:cNvSpPr txBox="1"/>
          <p:nvPr/>
        </p:nvSpPr>
        <p:spPr>
          <a:xfrm>
            <a:off x="6428030" y="505942"/>
            <a:ext cx="4872625" cy="861774"/>
          </a:xfrm>
          <a:prstGeom prst="rect">
            <a:avLst/>
          </a:prstGeom>
          <a:solidFill>
            <a:srgbClr val="A32638"/>
          </a:solidFill>
          <a:ln>
            <a:solidFill>
              <a:schemeClr val="accent1"/>
            </a:solidFill>
          </a:ln>
        </p:spPr>
        <p:txBody>
          <a:bodyPr wrap="square" rtlCol="0">
            <a:spAutoFit/>
          </a:bodyPr>
          <a:lstStyle/>
          <a:p>
            <a:r>
              <a:rPr lang="en-US" sz="5000" dirty="0" smtClean="0">
                <a:solidFill>
                  <a:schemeClr val="bg1"/>
                </a:solidFill>
              </a:rPr>
              <a:t>Likeable Content</a:t>
            </a:r>
          </a:p>
        </p:txBody>
      </p:sp>
      <p:sp>
        <p:nvSpPr>
          <p:cNvPr id="5" name="TextBox 4"/>
          <p:cNvSpPr txBox="1"/>
          <p:nvPr/>
        </p:nvSpPr>
        <p:spPr>
          <a:xfrm>
            <a:off x="6029420" y="4788862"/>
            <a:ext cx="5669843" cy="553998"/>
          </a:xfrm>
          <a:prstGeom prst="rect">
            <a:avLst/>
          </a:prstGeom>
          <a:solidFill>
            <a:srgbClr val="A32638"/>
          </a:solidFill>
          <a:ln>
            <a:solidFill>
              <a:schemeClr val="accent1"/>
            </a:solidFill>
          </a:ln>
        </p:spPr>
        <p:txBody>
          <a:bodyPr wrap="square" rtlCol="0">
            <a:spAutoFit/>
          </a:bodyPr>
          <a:lstStyle/>
          <a:p>
            <a:r>
              <a:rPr lang="en-US" sz="3000" dirty="0" smtClean="0">
                <a:solidFill>
                  <a:schemeClr val="bg1"/>
                </a:solidFill>
              </a:rPr>
              <a:t>(I really hate this color of red.)</a:t>
            </a:r>
          </a:p>
        </p:txBody>
      </p:sp>
    </p:spTree>
    <p:extLst>
      <p:ext uri="{BB962C8B-B14F-4D97-AF65-F5344CB8AC3E}">
        <p14:creationId xmlns:p14="http://schemas.microsoft.com/office/powerpoint/2010/main" val="102901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100" y="527879"/>
            <a:ext cx="5524500" cy="707886"/>
          </a:xfrm>
          <a:prstGeom prst="rect">
            <a:avLst/>
          </a:prstGeom>
          <a:solidFill>
            <a:srgbClr val="0070C0"/>
          </a:solidFill>
        </p:spPr>
        <p:txBody>
          <a:bodyPr wrap="square" rtlCol="0">
            <a:spAutoFit/>
          </a:bodyPr>
          <a:lstStyle/>
          <a:p>
            <a:r>
              <a:rPr lang="en-US" sz="4000" dirty="0" smtClean="0">
                <a:solidFill>
                  <a:schemeClr val="bg1"/>
                </a:solidFill>
              </a:rPr>
              <a:t>Things that worked well:</a:t>
            </a:r>
            <a:endParaRPr lang="en-US" sz="4000" dirty="0">
              <a:solidFill>
                <a:schemeClr val="bg1"/>
              </a:solidFill>
            </a:endParaRPr>
          </a:p>
        </p:txBody>
      </p:sp>
      <p:sp>
        <p:nvSpPr>
          <p:cNvPr id="4" name="TextBox 3"/>
          <p:cNvSpPr txBox="1"/>
          <p:nvPr/>
        </p:nvSpPr>
        <p:spPr>
          <a:xfrm>
            <a:off x="723900" y="1540116"/>
            <a:ext cx="5524500" cy="707886"/>
          </a:xfrm>
          <a:prstGeom prst="rect">
            <a:avLst/>
          </a:prstGeom>
          <a:solidFill>
            <a:schemeClr val="accent2"/>
          </a:solidFill>
        </p:spPr>
        <p:txBody>
          <a:bodyPr wrap="square" rtlCol="0">
            <a:spAutoFit/>
          </a:bodyPr>
          <a:lstStyle/>
          <a:p>
            <a:r>
              <a:rPr lang="en-US" sz="4000" dirty="0" smtClean="0">
                <a:solidFill>
                  <a:schemeClr val="bg1"/>
                </a:solidFill>
              </a:rPr>
              <a:t>Debriefing</a:t>
            </a:r>
            <a:endParaRPr lang="en-US" sz="4000" dirty="0">
              <a:solidFill>
                <a:schemeClr val="bg1"/>
              </a:solidFill>
            </a:endParaRPr>
          </a:p>
        </p:txBody>
      </p:sp>
      <p:sp>
        <p:nvSpPr>
          <p:cNvPr id="5" name="TextBox 4"/>
          <p:cNvSpPr txBox="1"/>
          <p:nvPr/>
        </p:nvSpPr>
        <p:spPr>
          <a:xfrm>
            <a:off x="6667500" y="1400789"/>
            <a:ext cx="5524500" cy="707886"/>
          </a:xfrm>
          <a:prstGeom prst="rect">
            <a:avLst/>
          </a:prstGeom>
          <a:solidFill>
            <a:srgbClr val="FF0000"/>
          </a:solidFill>
        </p:spPr>
        <p:txBody>
          <a:bodyPr wrap="square" rtlCol="0">
            <a:spAutoFit/>
          </a:bodyPr>
          <a:lstStyle/>
          <a:p>
            <a:r>
              <a:rPr lang="en-US" sz="4000" dirty="0" smtClean="0">
                <a:solidFill>
                  <a:schemeClr val="bg1"/>
                </a:solidFill>
              </a:rPr>
              <a:t>Camtasia</a:t>
            </a:r>
            <a:endParaRPr lang="en-US" sz="4000" dirty="0">
              <a:solidFill>
                <a:schemeClr val="bg1"/>
              </a:solidFill>
            </a:endParaRPr>
          </a:p>
        </p:txBody>
      </p:sp>
      <p:sp>
        <p:nvSpPr>
          <p:cNvPr id="6" name="TextBox 5"/>
          <p:cNvSpPr txBox="1"/>
          <p:nvPr/>
        </p:nvSpPr>
        <p:spPr>
          <a:xfrm>
            <a:off x="1133475" y="2612153"/>
            <a:ext cx="8013700" cy="707886"/>
          </a:xfrm>
          <a:prstGeom prst="rect">
            <a:avLst/>
          </a:prstGeom>
          <a:solidFill>
            <a:srgbClr val="0070C0"/>
          </a:solidFill>
        </p:spPr>
        <p:txBody>
          <a:bodyPr wrap="square" rtlCol="0">
            <a:spAutoFit/>
          </a:bodyPr>
          <a:lstStyle/>
          <a:p>
            <a:r>
              <a:rPr lang="en-US" sz="4000" dirty="0" smtClean="0">
                <a:solidFill>
                  <a:schemeClr val="bg1"/>
                </a:solidFill>
              </a:rPr>
              <a:t>Things that I plan to change:</a:t>
            </a:r>
            <a:endParaRPr lang="en-US" sz="4000" dirty="0">
              <a:solidFill>
                <a:schemeClr val="bg1"/>
              </a:solidFill>
            </a:endParaRPr>
          </a:p>
        </p:txBody>
      </p:sp>
      <p:sp>
        <p:nvSpPr>
          <p:cNvPr id="7" name="TextBox 6"/>
          <p:cNvSpPr txBox="1"/>
          <p:nvPr/>
        </p:nvSpPr>
        <p:spPr>
          <a:xfrm>
            <a:off x="4512062" y="3654724"/>
            <a:ext cx="7372350" cy="707886"/>
          </a:xfrm>
          <a:prstGeom prst="rect">
            <a:avLst/>
          </a:prstGeom>
          <a:solidFill>
            <a:srgbClr val="CC0066"/>
          </a:solidFill>
        </p:spPr>
        <p:txBody>
          <a:bodyPr wrap="square" rtlCol="0">
            <a:spAutoFit/>
          </a:bodyPr>
          <a:lstStyle/>
          <a:p>
            <a:r>
              <a:rPr lang="en-US" sz="4000" dirty="0" smtClean="0">
                <a:solidFill>
                  <a:schemeClr val="bg1"/>
                </a:solidFill>
              </a:rPr>
              <a:t>More diverse participants.</a:t>
            </a:r>
            <a:endParaRPr lang="en-US" sz="4000" dirty="0">
              <a:solidFill>
                <a:schemeClr val="bg1"/>
              </a:solidFill>
            </a:endParaRPr>
          </a:p>
        </p:txBody>
      </p:sp>
      <p:sp>
        <p:nvSpPr>
          <p:cNvPr id="8" name="TextBox 7"/>
          <p:cNvSpPr txBox="1"/>
          <p:nvPr/>
        </p:nvSpPr>
        <p:spPr>
          <a:xfrm>
            <a:off x="1012825" y="4697295"/>
            <a:ext cx="5524500" cy="1323439"/>
          </a:xfrm>
          <a:prstGeom prst="rect">
            <a:avLst/>
          </a:prstGeom>
          <a:solidFill>
            <a:srgbClr val="A32638"/>
          </a:solidFill>
        </p:spPr>
        <p:txBody>
          <a:bodyPr wrap="square" rtlCol="0">
            <a:spAutoFit/>
          </a:bodyPr>
          <a:lstStyle/>
          <a:p>
            <a:r>
              <a:rPr lang="en-US" sz="4000" dirty="0" smtClean="0">
                <a:solidFill>
                  <a:schemeClr val="bg1"/>
                </a:solidFill>
              </a:rPr>
              <a:t>Emphasize the need to talk aloud ahead of time.</a:t>
            </a:r>
            <a:endParaRPr lang="en-US" sz="4000" dirty="0">
              <a:solidFill>
                <a:schemeClr val="bg1"/>
              </a:solidFill>
            </a:endParaRPr>
          </a:p>
        </p:txBody>
      </p:sp>
      <p:sp>
        <p:nvSpPr>
          <p:cNvPr id="9" name="TextBox 8"/>
          <p:cNvSpPr txBox="1"/>
          <p:nvPr/>
        </p:nvSpPr>
        <p:spPr>
          <a:xfrm>
            <a:off x="6749004" y="4697295"/>
            <a:ext cx="5361491" cy="1708160"/>
          </a:xfrm>
          <a:prstGeom prst="rect">
            <a:avLst/>
          </a:prstGeom>
          <a:solidFill>
            <a:srgbClr val="00B050"/>
          </a:solidFill>
        </p:spPr>
        <p:txBody>
          <a:bodyPr wrap="square" rtlCol="0">
            <a:spAutoFit/>
          </a:bodyPr>
          <a:lstStyle/>
          <a:p>
            <a:r>
              <a:rPr lang="en-US" sz="3500" dirty="0" smtClean="0">
                <a:solidFill>
                  <a:schemeClr val="bg1"/>
                </a:solidFill>
              </a:rPr>
              <a:t>Different questions after three/four user testers.  Test different areas of the site.  </a:t>
            </a:r>
            <a:endParaRPr lang="en-US" sz="3500" dirty="0">
              <a:solidFill>
                <a:schemeClr val="bg1"/>
              </a:solidFill>
            </a:endParaRPr>
          </a:p>
        </p:txBody>
      </p:sp>
    </p:spTree>
    <p:extLst>
      <p:ext uri="{BB962C8B-B14F-4D97-AF65-F5344CB8AC3E}">
        <p14:creationId xmlns:p14="http://schemas.microsoft.com/office/powerpoint/2010/main" val="190673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069" y="1587078"/>
            <a:ext cx="10261600" cy="2631490"/>
          </a:xfrm>
          <a:prstGeom prst="rect">
            <a:avLst/>
          </a:prstGeom>
          <a:solidFill>
            <a:srgbClr val="A32638"/>
          </a:solidFill>
        </p:spPr>
        <p:txBody>
          <a:bodyPr wrap="square" rtlCol="0">
            <a:spAutoFit/>
          </a:bodyPr>
          <a:lstStyle/>
          <a:p>
            <a:r>
              <a:rPr lang="en-US" sz="5500" dirty="0" smtClean="0">
                <a:solidFill>
                  <a:schemeClr val="bg1"/>
                </a:solidFill>
              </a:rPr>
              <a:t>All told…. I’m now a believer in UX Testing even though results aren’t always massively awesome.</a:t>
            </a:r>
            <a:endParaRPr lang="en-US" sz="5500" dirty="0">
              <a:solidFill>
                <a:schemeClr val="bg1"/>
              </a:solidFill>
            </a:endParaRPr>
          </a:p>
        </p:txBody>
      </p:sp>
      <p:pic>
        <p:nvPicPr>
          <p:cNvPr id="10" name="Picture 9"/>
          <p:cNvPicPr>
            <a:picLocks noChangeAspect="1"/>
          </p:cNvPicPr>
          <p:nvPr/>
        </p:nvPicPr>
        <p:blipFill>
          <a:blip r:embed="rId2"/>
          <a:stretch>
            <a:fillRect/>
          </a:stretch>
        </p:blipFill>
        <p:spPr>
          <a:xfrm>
            <a:off x="805068" y="390011"/>
            <a:ext cx="10485783" cy="6467989"/>
          </a:xfrm>
          <a:prstGeom prst="rect">
            <a:avLst/>
          </a:prstGeom>
        </p:spPr>
      </p:pic>
      <p:sp>
        <p:nvSpPr>
          <p:cNvPr id="3" name="Oval 2"/>
          <p:cNvSpPr/>
          <p:nvPr/>
        </p:nvSpPr>
        <p:spPr>
          <a:xfrm>
            <a:off x="7543800" y="6204856"/>
            <a:ext cx="1600200" cy="653143"/>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endParaRPr>
          </a:p>
        </p:txBody>
      </p:sp>
    </p:spTree>
    <p:extLst>
      <p:ext uri="{BB962C8B-B14F-4D97-AF65-F5344CB8AC3E}">
        <p14:creationId xmlns:p14="http://schemas.microsoft.com/office/powerpoint/2010/main" val="177513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333" y="2341905"/>
            <a:ext cx="6238528" cy="3509171"/>
          </a:xfrm>
          <a:prstGeom prst="rect">
            <a:avLst/>
          </a:prstGeom>
        </p:spPr>
      </p:pic>
      <p:pic>
        <p:nvPicPr>
          <p:cNvPr id="3" name="Picture 2"/>
          <p:cNvPicPr>
            <a:picLocks noChangeAspect="1"/>
          </p:cNvPicPr>
          <p:nvPr/>
        </p:nvPicPr>
        <p:blipFill>
          <a:blip r:embed="rId3"/>
          <a:stretch>
            <a:fillRect/>
          </a:stretch>
        </p:blipFill>
        <p:spPr>
          <a:xfrm>
            <a:off x="6586406" y="2523676"/>
            <a:ext cx="5533992" cy="3327400"/>
          </a:xfrm>
          <a:prstGeom prst="rect">
            <a:avLst/>
          </a:prstGeom>
        </p:spPr>
      </p:pic>
      <p:sp>
        <p:nvSpPr>
          <p:cNvPr id="4" name="TextBox 3"/>
          <p:cNvSpPr txBox="1"/>
          <p:nvPr/>
        </p:nvSpPr>
        <p:spPr>
          <a:xfrm>
            <a:off x="316163" y="3391385"/>
            <a:ext cx="3797300" cy="369332"/>
          </a:xfrm>
          <a:prstGeom prst="rect">
            <a:avLst/>
          </a:prstGeom>
          <a:solidFill>
            <a:schemeClr val="tx1"/>
          </a:solidFill>
        </p:spPr>
        <p:txBody>
          <a:bodyPr wrap="square" rtlCol="0">
            <a:spAutoFit/>
          </a:bodyPr>
          <a:lstStyle/>
          <a:p>
            <a:r>
              <a:rPr lang="en-US" dirty="0" smtClean="0">
                <a:solidFill>
                  <a:schemeClr val="bg1"/>
                </a:solidFill>
              </a:rPr>
              <a:t>10 days of use</a:t>
            </a:r>
            <a:endParaRPr lang="en-US" dirty="0">
              <a:solidFill>
                <a:schemeClr val="bg1"/>
              </a:solidFill>
            </a:endParaRPr>
          </a:p>
        </p:txBody>
      </p:sp>
      <p:sp>
        <p:nvSpPr>
          <p:cNvPr id="6" name="TextBox 5"/>
          <p:cNvSpPr txBox="1"/>
          <p:nvPr/>
        </p:nvSpPr>
        <p:spPr>
          <a:xfrm>
            <a:off x="728870" y="543339"/>
            <a:ext cx="10116368" cy="707886"/>
          </a:xfrm>
          <a:prstGeom prst="rect">
            <a:avLst/>
          </a:prstGeom>
          <a:solidFill>
            <a:schemeClr val="accent1">
              <a:lumMod val="75000"/>
            </a:schemeClr>
          </a:solidFill>
        </p:spPr>
        <p:txBody>
          <a:bodyPr wrap="square" rtlCol="0">
            <a:spAutoFit/>
          </a:bodyPr>
          <a:lstStyle/>
          <a:p>
            <a:r>
              <a:rPr lang="en-US" sz="4000" dirty="0" smtClean="0">
                <a:solidFill>
                  <a:schemeClr val="bg1"/>
                </a:solidFill>
              </a:rPr>
              <a:t>But some things are pretty astonishing!</a:t>
            </a:r>
            <a:endParaRPr lang="en-US" sz="4000" dirty="0">
              <a:solidFill>
                <a:schemeClr val="bg1"/>
              </a:solidFill>
            </a:endParaRPr>
          </a:p>
        </p:txBody>
      </p:sp>
      <p:sp>
        <p:nvSpPr>
          <p:cNvPr id="7" name="TextBox 6"/>
          <p:cNvSpPr txBox="1"/>
          <p:nvPr/>
        </p:nvSpPr>
        <p:spPr>
          <a:xfrm>
            <a:off x="6586406" y="2523676"/>
            <a:ext cx="3797300" cy="369332"/>
          </a:xfrm>
          <a:prstGeom prst="rect">
            <a:avLst/>
          </a:prstGeom>
          <a:solidFill>
            <a:schemeClr val="tx1"/>
          </a:solidFill>
        </p:spPr>
        <p:txBody>
          <a:bodyPr wrap="square" rtlCol="0">
            <a:spAutoFit/>
          </a:bodyPr>
          <a:lstStyle/>
          <a:p>
            <a:r>
              <a:rPr lang="en-US" dirty="0" smtClean="0">
                <a:solidFill>
                  <a:schemeClr val="bg1"/>
                </a:solidFill>
              </a:rPr>
              <a:t>10 days of use</a:t>
            </a:r>
            <a:endParaRPr lang="en-US" dirty="0">
              <a:solidFill>
                <a:schemeClr val="bg1"/>
              </a:solidFill>
            </a:endParaRPr>
          </a:p>
        </p:txBody>
      </p:sp>
    </p:spTree>
    <p:extLst>
      <p:ext uri="{BB962C8B-B14F-4D97-AF65-F5344CB8AC3E}">
        <p14:creationId xmlns:p14="http://schemas.microsoft.com/office/powerpoint/2010/main" val="112100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3080380" cy="6858000"/>
          </a:xfrm>
          <a:prstGeom prst="rect">
            <a:avLst/>
          </a:prstGeom>
        </p:spPr>
      </p:pic>
      <p:sp>
        <p:nvSpPr>
          <p:cNvPr id="6" name="Right Arrow 5"/>
          <p:cNvSpPr/>
          <p:nvPr/>
        </p:nvSpPr>
        <p:spPr>
          <a:xfrm>
            <a:off x="207034" y="3838934"/>
            <a:ext cx="2785730" cy="1722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t>The design</a:t>
            </a:r>
            <a:endParaRPr lang="en-US" sz="2500" dirty="0"/>
          </a:p>
        </p:txBody>
      </p:sp>
      <p:sp>
        <p:nvSpPr>
          <p:cNvPr id="3" name="TextBox 2"/>
          <p:cNvSpPr txBox="1"/>
          <p:nvPr/>
        </p:nvSpPr>
        <p:spPr>
          <a:xfrm>
            <a:off x="5291372" y="5852458"/>
            <a:ext cx="6741042" cy="630942"/>
          </a:xfrm>
          <a:prstGeom prst="rect">
            <a:avLst/>
          </a:prstGeom>
          <a:solidFill>
            <a:srgbClr val="A32638"/>
          </a:solidFill>
        </p:spPr>
        <p:txBody>
          <a:bodyPr wrap="square" rtlCol="0">
            <a:spAutoFit/>
          </a:bodyPr>
          <a:lstStyle/>
          <a:p>
            <a:r>
              <a:rPr lang="en-US" sz="3500" dirty="0" smtClean="0">
                <a:solidFill>
                  <a:schemeClr val="bg1"/>
                </a:solidFill>
              </a:rPr>
              <a:t>Why not design for the typical user?</a:t>
            </a:r>
            <a:endParaRPr lang="en-US" sz="3500" dirty="0">
              <a:solidFill>
                <a:schemeClr val="bg1"/>
              </a:solidFill>
            </a:endParaRPr>
          </a:p>
        </p:txBody>
      </p:sp>
      <p:sp>
        <p:nvSpPr>
          <p:cNvPr id="7" name="Right Arrow 6"/>
          <p:cNvSpPr/>
          <p:nvPr/>
        </p:nvSpPr>
        <p:spPr>
          <a:xfrm>
            <a:off x="3598736" y="2064992"/>
            <a:ext cx="2785730" cy="1722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t>The actual use.</a:t>
            </a:r>
            <a:endParaRPr lang="en-US" sz="25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4466" y="-662609"/>
            <a:ext cx="4554855" cy="6858000"/>
          </a:xfrm>
          <a:prstGeom prst="rect">
            <a:avLst/>
          </a:prstGeom>
        </p:spPr>
      </p:pic>
    </p:spTree>
    <p:extLst>
      <p:ext uri="{BB962C8B-B14F-4D97-AF65-F5344CB8AC3E}">
        <p14:creationId xmlns:p14="http://schemas.microsoft.com/office/powerpoint/2010/main" val="18903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800821" cy="6262584"/>
          </a:xfrm>
          <a:prstGeom prst="rect">
            <a:avLst/>
          </a:prstGeom>
        </p:spPr>
      </p:pic>
      <p:sp>
        <p:nvSpPr>
          <p:cNvPr id="3" name="TextBox 2"/>
          <p:cNvSpPr txBox="1"/>
          <p:nvPr/>
        </p:nvSpPr>
        <p:spPr>
          <a:xfrm>
            <a:off x="2544418" y="4174435"/>
            <a:ext cx="9329530" cy="1754326"/>
          </a:xfrm>
          <a:prstGeom prst="rect">
            <a:avLst/>
          </a:prstGeom>
          <a:noFill/>
        </p:spPr>
        <p:txBody>
          <a:bodyPr wrap="square" rtlCol="0">
            <a:spAutoFit/>
          </a:bodyPr>
          <a:lstStyle/>
          <a:p>
            <a:r>
              <a:rPr lang="en-US" sz="3600" dirty="0" smtClean="0">
                <a:latin typeface="Adobe Fan Heiti Std B" panose="020B0700000000000000" pitchFamily="34" charset="-128"/>
                <a:ea typeface="Adobe Fan Heiti Std B" panose="020B0700000000000000" pitchFamily="34" charset="-128"/>
              </a:rPr>
              <a:t>Approachability makes for better usability</a:t>
            </a:r>
          </a:p>
          <a:p>
            <a:r>
              <a:rPr lang="en-US" sz="3600" dirty="0" smtClean="0">
                <a:latin typeface="Adobe Fan Heiti Std B" panose="020B0700000000000000" pitchFamily="34" charset="-128"/>
                <a:ea typeface="Adobe Fan Heiti Std B" panose="020B0700000000000000" pitchFamily="34" charset="-128"/>
              </a:rPr>
              <a:t>(and websites can often be very unapproachable things.)  </a:t>
            </a:r>
            <a:endParaRPr lang="en-US" sz="3600" dirty="0">
              <a:latin typeface="Adobe Fan Heiti Std B" panose="020B0700000000000000" pitchFamily="34" charset="-128"/>
              <a:ea typeface="Adobe Fan Heiti Std B" panose="020B0700000000000000" pitchFamily="34" charset="-128"/>
            </a:endParaRPr>
          </a:p>
        </p:txBody>
      </p:sp>
    </p:spTree>
    <p:extLst>
      <p:ext uri="{BB962C8B-B14F-4D97-AF65-F5344CB8AC3E}">
        <p14:creationId xmlns:p14="http://schemas.microsoft.com/office/powerpoint/2010/main" val="5822977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7948" y="3518453"/>
            <a:ext cx="9329530" cy="646331"/>
          </a:xfrm>
          <a:prstGeom prst="rect">
            <a:avLst/>
          </a:prstGeom>
          <a:noFill/>
        </p:spPr>
        <p:txBody>
          <a:bodyPr wrap="square" rtlCol="0">
            <a:spAutoFit/>
          </a:bodyPr>
          <a:lstStyle/>
          <a:p>
            <a:r>
              <a:rPr lang="en-US" sz="3600" dirty="0" smtClean="0">
                <a:latin typeface="Adobe Fan Heiti Std B" panose="020B0700000000000000" pitchFamily="34" charset="-128"/>
                <a:ea typeface="Adobe Fan Heiti Std B" panose="020B0700000000000000" pitchFamily="34" charset="-128"/>
              </a:rPr>
              <a:t>My suggestion – add some ducks, humor and fun!</a:t>
            </a:r>
            <a:endParaRPr lang="en-US" sz="3600" dirty="0">
              <a:latin typeface="Adobe Fan Heiti Std B" panose="020B0700000000000000" pitchFamily="34" charset="-128"/>
              <a:ea typeface="Adobe Fan Heiti Std B" panose="020B0700000000000000" pitchFamily="34" charset="-128"/>
            </a:endParaRPr>
          </a:p>
        </p:txBody>
      </p:sp>
      <p:pic>
        <p:nvPicPr>
          <p:cNvPr id="3" name="Picture 2"/>
          <p:cNvPicPr>
            <a:picLocks noChangeAspect="1"/>
          </p:cNvPicPr>
          <p:nvPr/>
        </p:nvPicPr>
        <p:blipFill>
          <a:blip r:embed="rId2"/>
          <a:stretch>
            <a:fillRect/>
          </a:stretch>
        </p:blipFill>
        <p:spPr>
          <a:xfrm>
            <a:off x="653143" y="0"/>
            <a:ext cx="10340245" cy="6945550"/>
          </a:xfrm>
          <a:prstGeom prst="rect">
            <a:avLst/>
          </a:prstGeom>
        </p:spPr>
      </p:pic>
      <p:sp>
        <p:nvSpPr>
          <p:cNvPr id="4" name="TextBox 3">
            <a:hlinkClick r:id="rId3"/>
          </p:cNvPr>
          <p:cNvSpPr txBox="1"/>
          <p:nvPr/>
        </p:nvSpPr>
        <p:spPr>
          <a:xfrm>
            <a:off x="1563757" y="331304"/>
            <a:ext cx="3220278" cy="369332"/>
          </a:xfrm>
          <a:prstGeom prst="rect">
            <a:avLst/>
          </a:prstGeom>
          <a:solidFill>
            <a:schemeClr val="bg1"/>
          </a:solidFill>
          <a:ln>
            <a:solidFill>
              <a:srgbClr val="E21244"/>
            </a:solidFill>
          </a:ln>
        </p:spPr>
        <p:txBody>
          <a:bodyPr wrap="square" rtlCol="0">
            <a:spAutoFit/>
          </a:bodyPr>
          <a:lstStyle/>
          <a:p>
            <a:r>
              <a:rPr lang="en-US" dirty="0" smtClean="0"/>
              <a:t>Meh273.org</a:t>
            </a:r>
            <a:endParaRPr lang="en-US" dirty="0"/>
          </a:p>
        </p:txBody>
      </p:sp>
      <p:sp>
        <p:nvSpPr>
          <p:cNvPr id="6" name="TextBox 5"/>
          <p:cNvSpPr txBox="1"/>
          <p:nvPr/>
        </p:nvSpPr>
        <p:spPr>
          <a:xfrm>
            <a:off x="1126436" y="1948070"/>
            <a:ext cx="3061252" cy="861774"/>
          </a:xfrm>
          <a:prstGeom prst="rect">
            <a:avLst/>
          </a:prstGeom>
          <a:solidFill>
            <a:schemeClr val="accent2"/>
          </a:solidFill>
        </p:spPr>
        <p:txBody>
          <a:bodyPr wrap="square" rtlCol="0">
            <a:spAutoFit/>
          </a:bodyPr>
          <a:lstStyle/>
          <a:p>
            <a:r>
              <a:rPr lang="en-US" sz="2500" dirty="0">
                <a:solidFill>
                  <a:schemeClr val="bg1"/>
                </a:solidFill>
              </a:rPr>
              <a:t>fun! more like this please!</a:t>
            </a:r>
          </a:p>
        </p:txBody>
      </p:sp>
      <p:sp>
        <p:nvSpPr>
          <p:cNvPr id="7" name="TextBox 6"/>
          <p:cNvSpPr txBox="1"/>
          <p:nvPr/>
        </p:nvSpPr>
        <p:spPr>
          <a:xfrm>
            <a:off x="1875183" y="4212464"/>
            <a:ext cx="4976191" cy="646331"/>
          </a:xfrm>
          <a:prstGeom prst="rect">
            <a:avLst/>
          </a:prstGeom>
          <a:solidFill>
            <a:srgbClr val="FF0000"/>
          </a:solidFill>
        </p:spPr>
        <p:txBody>
          <a:bodyPr wrap="square" rtlCol="0">
            <a:spAutoFit/>
          </a:bodyPr>
          <a:lstStyle/>
          <a:p>
            <a:r>
              <a:rPr lang="en-US" dirty="0">
                <a:solidFill>
                  <a:schemeClr val="bg1"/>
                </a:solidFill>
              </a:rPr>
              <a:t>Had a blast figuring this out - thanks a bunch for a bit of fun on an otherwise quiet night :).</a:t>
            </a:r>
          </a:p>
        </p:txBody>
      </p:sp>
      <p:sp>
        <p:nvSpPr>
          <p:cNvPr id="8" name="TextBox 7"/>
          <p:cNvSpPr txBox="1"/>
          <p:nvPr/>
        </p:nvSpPr>
        <p:spPr>
          <a:xfrm>
            <a:off x="5406887" y="648735"/>
            <a:ext cx="6334539" cy="2015936"/>
          </a:xfrm>
          <a:prstGeom prst="rect">
            <a:avLst/>
          </a:prstGeom>
          <a:solidFill>
            <a:schemeClr val="accent6">
              <a:lumMod val="75000"/>
            </a:schemeClr>
          </a:solidFill>
        </p:spPr>
        <p:txBody>
          <a:bodyPr wrap="square" rtlCol="0">
            <a:spAutoFit/>
          </a:bodyPr>
          <a:lstStyle/>
          <a:p>
            <a:r>
              <a:rPr lang="en-US" sz="2500" dirty="0">
                <a:solidFill>
                  <a:schemeClr val="bg1"/>
                </a:solidFill>
              </a:rPr>
              <a:t>This was really neat! Y'all should do more of these! Or better yet, find a way to do it where students can use their smart phones to submit pictures. That way it would both an electronic and real life scavenger hunt!</a:t>
            </a:r>
          </a:p>
        </p:txBody>
      </p:sp>
      <p:sp>
        <p:nvSpPr>
          <p:cNvPr id="5" name="Rectangle 4"/>
          <p:cNvSpPr/>
          <p:nvPr/>
        </p:nvSpPr>
        <p:spPr>
          <a:xfrm>
            <a:off x="3737113" y="770711"/>
            <a:ext cx="7256275" cy="5632311"/>
          </a:xfrm>
          <a:prstGeom prst="rect">
            <a:avLst/>
          </a:prstGeom>
          <a:solidFill>
            <a:schemeClr val="bg1"/>
          </a:solidFill>
        </p:spPr>
        <p:txBody>
          <a:bodyPr wrap="square">
            <a:spAutoFit/>
          </a:bodyPr>
          <a:lstStyle/>
          <a:p>
            <a:r>
              <a:rPr lang="en-US" sz="3000" dirty="0">
                <a:latin typeface="Calibri" panose="020F0502020204030204" pitchFamily="34" charset="0"/>
                <a:ea typeface="Calibri" panose="020F0502020204030204" pitchFamily="34" charset="0"/>
                <a:cs typeface="Times New Roman" panose="02020603050405020304" pitchFamily="18" charset="0"/>
              </a:rPr>
              <a:t>So this is the second time that a student has come up to me and told me “I found a/the duck!” and I have assumed they meant they literally found a duck inside the building and responded with, “Where?!”</a:t>
            </a:r>
          </a:p>
          <a:p>
            <a:r>
              <a:rPr lang="en-US" sz="3000" dirty="0">
                <a:latin typeface="Calibri" panose="020F0502020204030204" pitchFamily="34" charset="0"/>
                <a:ea typeface="Calibri" panose="020F0502020204030204" pitchFamily="34" charset="0"/>
                <a:cs typeface="Times New Roman" panose="02020603050405020304" pitchFamily="18" charset="0"/>
              </a:rPr>
              <a:t> </a:t>
            </a:r>
          </a:p>
          <a:p>
            <a:r>
              <a:rPr lang="en-US" sz="3000" dirty="0">
                <a:latin typeface="Calibri" panose="020F0502020204030204" pitchFamily="34" charset="0"/>
                <a:ea typeface="Calibri" panose="020F0502020204030204" pitchFamily="34" charset="0"/>
                <a:cs typeface="Times New Roman" panose="02020603050405020304" pitchFamily="18" charset="0"/>
              </a:rPr>
              <a:t>I would not be surprised if this keeps happening.</a:t>
            </a:r>
          </a:p>
          <a:p>
            <a:r>
              <a:rPr lang="en-US" sz="3000" dirty="0">
                <a:latin typeface="Calibri" panose="020F0502020204030204" pitchFamily="34" charset="0"/>
                <a:ea typeface="Calibri" panose="020F0502020204030204" pitchFamily="34" charset="0"/>
                <a:cs typeface="Times New Roman" panose="02020603050405020304" pitchFamily="18" charset="0"/>
              </a:rPr>
              <a:t> </a:t>
            </a:r>
          </a:p>
          <a:p>
            <a:r>
              <a:rPr lang="en-US" sz="3000" dirty="0">
                <a:latin typeface="Calibri" panose="020F0502020204030204" pitchFamily="34" charset="0"/>
                <a:ea typeface="Calibri" panose="020F0502020204030204" pitchFamily="34" charset="0"/>
                <a:cs typeface="Times New Roman" panose="02020603050405020304" pitchFamily="18" charset="0"/>
              </a:rPr>
              <a:t>Thank you. </a:t>
            </a:r>
            <a:r>
              <a:rPr lang="en-US" sz="3000" smtClean="0">
                <a:latin typeface="Calibri" panose="020F0502020204030204" pitchFamily="34" charset="0"/>
                <a:ea typeface="Calibri" panose="020F0502020204030204" pitchFamily="34" charset="0"/>
                <a:cs typeface="Times New Roman" panose="02020603050405020304" pitchFamily="18" charset="0"/>
              </a:rPr>
              <a:t>[She </a:t>
            </a:r>
            <a:r>
              <a:rPr lang="en-US" sz="3000" dirty="0" smtClean="0">
                <a:latin typeface="Calibri" panose="020F0502020204030204" pitchFamily="34" charset="0"/>
                <a:ea typeface="Calibri" panose="020F0502020204030204" pitchFamily="34" charset="0"/>
                <a:cs typeface="Times New Roman" panose="02020603050405020304" pitchFamily="18" charset="0"/>
              </a:rPr>
              <a:t>said]</a:t>
            </a:r>
            <a:endParaRPr lang="en-US" sz="3000" dirty="0">
              <a:latin typeface="Calibri" panose="020F0502020204030204" pitchFamily="34" charset="0"/>
              <a:ea typeface="Calibri" panose="020F0502020204030204" pitchFamily="34" charset="0"/>
              <a:cs typeface="Times New Roman" panose="02020603050405020304" pitchFamily="18" charset="0"/>
            </a:endParaRPr>
          </a:p>
          <a:p>
            <a:r>
              <a:rPr lang="en-US" sz="3000" dirty="0">
                <a:latin typeface="Calibri" panose="020F0502020204030204" pitchFamily="34" charset="0"/>
                <a:ea typeface="Calibri" panose="020F0502020204030204" pitchFamily="34" charset="0"/>
                <a:cs typeface="Times New Roman" panose="02020603050405020304" pitchFamily="18" charset="0"/>
              </a:rPr>
              <a:t> </a:t>
            </a:r>
          </a:p>
          <a:p>
            <a:r>
              <a:rPr lang="en-US" sz="3000" dirty="0">
                <a:latin typeface="Calibri" panose="020F0502020204030204" pitchFamily="34" charset="0"/>
                <a:ea typeface="Calibri" panose="020F0502020204030204" pitchFamily="34" charset="0"/>
                <a:cs typeface="Times New Roman" panose="02020603050405020304" pitchFamily="18" charset="0"/>
              </a:rPr>
              <a:t>You’re welcome. </a:t>
            </a:r>
            <a:r>
              <a:rPr lang="en-US" sz="3000" dirty="0" smtClean="0">
                <a:latin typeface="Calibri" panose="020F0502020204030204" pitchFamily="34" charset="0"/>
                <a:ea typeface="Calibri" panose="020F0502020204030204" pitchFamily="34" charset="0"/>
                <a:cs typeface="Times New Roman" panose="02020603050405020304" pitchFamily="18" charset="0"/>
              </a:rPr>
              <a:t>[I said]</a:t>
            </a:r>
            <a:endParaRPr lang="en-US" sz="3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843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8094524"/>
          </a:xfrm>
          <a:prstGeom prst="rect">
            <a:avLst/>
          </a:prstGeom>
          <a:solidFill>
            <a:schemeClr val="tx1"/>
          </a:solidFill>
          <a:ln>
            <a:solidFill>
              <a:schemeClr val="tx1"/>
            </a:solidFill>
          </a:ln>
        </p:spPr>
        <p:txBody>
          <a:bodyPr wrap="square" rtlCol="0">
            <a:spAutoFit/>
          </a:bodyPr>
          <a:lstStyle/>
          <a:p>
            <a:pPr algn="ctr"/>
            <a:endParaRPr lang="en-US" sz="6500" dirty="0" smtClean="0">
              <a:solidFill>
                <a:schemeClr val="bg1"/>
              </a:solidFill>
            </a:endParaRPr>
          </a:p>
          <a:p>
            <a:pPr algn="ctr"/>
            <a:r>
              <a:rPr lang="en-US" sz="6500" dirty="0" smtClean="0">
                <a:solidFill>
                  <a:schemeClr val="bg1"/>
                </a:solidFill>
              </a:rPr>
              <a:t>Finally…</a:t>
            </a:r>
          </a:p>
          <a:p>
            <a:pPr algn="ctr"/>
            <a:r>
              <a:rPr lang="en-US" sz="6500" dirty="0" smtClean="0">
                <a:solidFill>
                  <a:schemeClr val="bg1"/>
                </a:solidFill>
              </a:rPr>
              <a:t>In a website redesign there will be mistakes.  Own them and give users the opportunity to be gracious about them.</a:t>
            </a:r>
          </a:p>
          <a:p>
            <a:endParaRPr lang="en-US" sz="6500" dirty="0">
              <a:solidFill>
                <a:schemeClr val="bg1"/>
              </a:solidFill>
            </a:endParaRPr>
          </a:p>
          <a:p>
            <a:r>
              <a:rPr lang="en-US" sz="6500" dirty="0" smtClean="0">
                <a:solidFill>
                  <a:schemeClr val="bg1"/>
                </a:solidFill>
              </a:rPr>
              <a:t>  </a:t>
            </a:r>
            <a:endParaRPr lang="en-US" sz="6500" dirty="0">
              <a:solidFill>
                <a:schemeClr val="bg1"/>
              </a:solidFill>
            </a:endParaRPr>
          </a:p>
        </p:txBody>
      </p:sp>
      <p:pic>
        <p:nvPicPr>
          <p:cNvPr id="3" name="Picture 2"/>
          <p:cNvPicPr>
            <a:picLocks noChangeAspect="1"/>
          </p:cNvPicPr>
          <p:nvPr/>
        </p:nvPicPr>
        <p:blipFill>
          <a:blip r:embed="rId2"/>
          <a:stretch>
            <a:fillRect/>
          </a:stretch>
        </p:blipFill>
        <p:spPr>
          <a:xfrm>
            <a:off x="134095" y="393974"/>
            <a:ext cx="11923809" cy="6858000"/>
          </a:xfrm>
          <a:prstGeom prst="rect">
            <a:avLst/>
          </a:prstGeom>
        </p:spPr>
      </p:pic>
    </p:spTree>
    <p:extLst>
      <p:ext uri="{BB962C8B-B14F-4D97-AF65-F5344CB8AC3E}">
        <p14:creationId xmlns:p14="http://schemas.microsoft.com/office/powerpoint/2010/main" val="128263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40568"/>
            <a:ext cx="12192000" cy="7098568"/>
          </a:xfrm>
          <a:prstGeom prst="rect">
            <a:avLst/>
          </a:prstGeom>
        </p:spPr>
      </p:pic>
      <p:sp>
        <p:nvSpPr>
          <p:cNvPr id="4" name="TextBox 3"/>
          <p:cNvSpPr txBox="1"/>
          <p:nvPr/>
        </p:nvSpPr>
        <p:spPr>
          <a:xfrm>
            <a:off x="3101009" y="2690191"/>
            <a:ext cx="6626087" cy="1938992"/>
          </a:xfrm>
          <a:prstGeom prst="rect">
            <a:avLst/>
          </a:prstGeom>
          <a:solidFill>
            <a:schemeClr val="bg1"/>
          </a:solidFill>
        </p:spPr>
        <p:txBody>
          <a:bodyPr wrap="square" rtlCol="0">
            <a:spAutoFit/>
          </a:bodyPr>
          <a:lstStyle/>
          <a:p>
            <a:r>
              <a:rPr lang="en-US" sz="4000" dirty="0" smtClean="0"/>
              <a:t>Mary Hanlin</a:t>
            </a:r>
          </a:p>
          <a:p>
            <a:r>
              <a:rPr lang="en-US" sz="4000" dirty="0" smtClean="0">
                <a:hlinkClick r:id="rId3"/>
              </a:rPr>
              <a:t>mhanlin@reynolds.edu</a:t>
            </a:r>
            <a:endParaRPr lang="en-US" sz="4000" dirty="0" smtClean="0"/>
          </a:p>
          <a:p>
            <a:r>
              <a:rPr lang="en-US" sz="4000" dirty="0" smtClean="0"/>
              <a:t>804.523.5323</a:t>
            </a:r>
            <a:endParaRPr lang="en-US" sz="4000" dirty="0"/>
          </a:p>
        </p:txBody>
      </p:sp>
    </p:spTree>
    <p:extLst>
      <p:ext uri="{BB962C8B-B14F-4D97-AF65-F5344CB8AC3E}">
        <p14:creationId xmlns:p14="http://schemas.microsoft.com/office/powerpoint/2010/main" val="806732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2943" y="0"/>
            <a:ext cx="11736888" cy="8453283"/>
          </a:xfrm>
          <a:prstGeom prst="rect">
            <a:avLst/>
          </a:prstGeom>
        </p:spPr>
      </p:pic>
      <p:sp>
        <p:nvSpPr>
          <p:cNvPr id="3" name="TextBox 2"/>
          <p:cNvSpPr txBox="1"/>
          <p:nvPr/>
        </p:nvSpPr>
        <p:spPr>
          <a:xfrm>
            <a:off x="1966586" y="2066795"/>
            <a:ext cx="4308954" cy="646331"/>
          </a:xfrm>
          <a:prstGeom prst="rect">
            <a:avLst/>
          </a:prstGeom>
          <a:solidFill>
            <a:schemeClr val="bg1"/>
          </a:solidFill>
          <a:ln>
            <a:solidFill>
              <a:schemeClr val="bg1"/>
            </a:solidFill>
          </a:ln>
        </p:spPr>
        <p:txBody>
          <a:bodyPr wrap="square" rtlCol="0">
            <a:spAutoFit/>
          </a:bodyPr>
          <a:lstStyle/>
          <a:p>
            <a:r>
              <a:rPr lang="en-US" dirty="0" smtClean="0"/>
              <a:t>“The </a:t>
            </a:r>
            <a:r>
              <a:rPr lang="en-US" dirty="0"/>
              <a:t>web page is ok</a:t>
            </a:r>
            <a:r>
              <a:rPr lang="en-US" dirty="0" smtClean="0"/>
              <a:t>, it </a:t>
            </a:r>
            <a:r>
              <a:rPr lang="en-US" dirty="0"/>
              <a:t>lacks uniformity and a wow factor</a:t>
            </a:r>
            <a:r>
              <a:rPr lang="en-US" dirty="0" smtClean="0"/>
              <a:t>.”</a:t>
            </a:r>
            <a:endParaRPr lang="en-US" dirty="0"/>
          </a:p>
        </p:txBody>
      </p:sp>
      <p:sp>
        <p:nvSpPr>
          <p:cNvPr id="4" name="TextBox 3"/>
          <p:cNvSpPr txBox="1"/>
          <p:nvPr/>
        </p:nvSpPr>
        <p:spPr>
          <a:xfrm>
            <a:off x="4221272" y="3755997"/>
            <a:ext cx="6050071" cy="1323439"/>
          </a:xfrm>
          <a:prstGeom prst="rect">
            <a:avLst/>
          </a:prstGeom>
          <a:solidFill>
            <a:schemeClr val="accent6">
              <a:lumMod val="75000"/>
            </a:schemeClr>
          </a:solidFill>
        </p:spPr>
        <p:txBody>
          <a:bodyPr wrap="square" rtlCol="0">
            <a:spAutoFit/>
          </a:bodyPr>
          <a:lstStyle/>
          <a:p>
            <a:r>
              <a:rPr lang="en-US" sz="2000" dirty="0" smtClean="0">
                <a:solidFill>
                  <a:schemeClr val="bg1"/>
                </a:solidFill>
              </a:rPr>
              <a:t>“I </a:t>
            </a:r>
            <a:r>
              <a:rPr lang="en-US" sz="2000" dirty="0">
                <a:solidFill>
                  <a:schemeClr val="bg1"/>
                </a:solidFill>
              </a:rPr>
              <a:t>like the colors but for it to be a new website the main page looks </a:t>
            </a:r>
            <a:r>
              <a:rPr lang="en-US" sz="2000" dirty="0" smtClean="0">
                <a:solidFill>
                  <a:schemeClr val="bg1"/>
                </a:solidFill>
              </a:rPr>
              <a:t>outdated… </a:t>
            </a:r>
            <a:r>
              <a:rPr lang="en-US" sz="2000" dirty="0">
                <a:solidFill>
                  <a:schemeClr val="bg1"/>
                </a:solidFill>
              </a:rPr>
              <a:t> What's up with the word portal? I know what it means but it seems odd and outdated as well</a:t>
            </a:r>
            <a:r>
              <a:rPr lang="en-US" sz="2000" dirty="0" smtClean="0">
                <a:solidFill>
                  <a:schemeClr val="bg1"/>
                </a:solidFill>
              </a:rPr>
              <a:t>.”</a:t>
            </a:r>
            <a:endParaRPr lang="en-US" sz="2000" dirty="0">
              <a:solidFill>
                <a:schemeClr val="bg1"/>
              </a:solidFill>
            </a:endParaRPr>
          </a:p>
        </p:txBody>
      </p:sp>
      <p:sp>
        <p:nvSpPr>
          <p:cNvPr id="5" name="TextBox 4"/>
          <p:cNvSpPr txBox="1"/>
          <p:nvPr/>
        </p:nvSpPr>
        <p:spPr>
          <a:xfrm>
            <a:off x="638827" y="5649238"/>
            <a:ext cx="5636713" cy="1323439"/>
          </a:xfrm>
          <a:prstGeom prst="rect">
            <a:avLst/>
          </a:prstGeom>
          <a:solidFill>
            <a:schemeClr val="accent1">
              <a:lumMod val="75000"/>
            </a:schemeClr>
          </a:solidFill>
        </p:spPr>
        <p:txBody>
          <a:bodyPr wrap="square" rtlCol="0">
            <a:spAutoFit/>
          </a:bodyPr>
          <a:lstStyle/>
          <a:p>
            <a:r>
              <a:rPr lang="en-US" sz="2000" dirty="0" smtClean="0">
                <a:solidFill>
                  <a:schemeClr val="bg1"/>
                </a:solidFill>
              </a:rPr>
              <a:t>“This </a:t>
            </a:r>
            <a:r>
              <a:rPr lang="en-US" sz="2000" dirty="0">
                <a:solidFill>
                  <a:schemeClr val="bg1"/>
                </a:solidFill>
              </a:rPr>
              <a:t>purely a matter of personal taste. Somehow olive green does not go very well IMHO with the maroon red of JSRCC. I would suggest medium grey or dark blue </a:t>
            </a:r>
            <a:r>
              <a:rPr lang="en-US" sz="2000" dirty="0" smtClean="0">
                <a:solidFill>
                  <a:schemeClr val="bg1"/>
                </a:solidFill>
              </a:rPr>
              <a:t>instead</a:t>
            </a:r>
            <a:r>
              <a:rPr lang="en-US" sz="2000" dirty="0" smtClean="0"/>
              <a:t>.</a:t>
            </a:r>
            <a:r>
              <a:rPr lang="en-US" sz="2000" dirty="0" smtClean="0">
                <a:solidFill>
                  <a:schemeClr val="bg1"/>
                </a:solidFill>
              </a:rPr>
              <a:t>”</a:t>
            </a:r>
            <a:endParaRPr lang="en-US" sz="2000" dirty="0">
              <a:solidFill>
                <a:schemeClr val="bg1"/>
              </a:solidFill>
            </a:endParaRPr>
          </a:p>
        </p:txBody>
      </p:sp>
      <p:sp>
        <p:nvSpPr>
          <p:cNvPr id="6" name="TextBox 5"/>
          <p:cNvSpPr txBox="1"/>
          <p:nvPr/>
        </p:nvSpPr>
        <p:spPr>
          <a:xfrm>
            <a:off x="7246307" y="5649238"/>
            <a:ext cx="4077222" cy="707886"/>
          </a:xfrm>
          <a:prstGeom prst="rect">
            <a:avLst/>
          </a:prstGeom>
          <a:solidFill>
            <a:schemeClr val="tx1">
              <a:lumMod val="85000"/>
              <a:lumOff val="15000"/>
            </a:schemeClr>
          </a:solidFill>
        </p:spPr>
        <p:txBody>
          <a:bodyPr wrap="square" rtlCol="0">
            <a:spAutoFit/>
          </a:bodyPr>
          <a:lstStyle/>
          <a:p>
            <a:r>
              <a:rPr lang="en-US" sz="2000" dirty="0" smtClean="0">
                <a:solidFill>
                  <a:schemeClr val="bg1"/>
                </a:solidFill>
              </a:rPr>
              <a:t>“</a:t>
            </a:r>
            <a:r>
              <a:rPr lang="en-US" sz="2000" dirty="0" err="1" smtClean="0">
                <a:solidFill>
                  <a:schemeClr val="bg1"/>
                </a:solidFill>
              </a:rPr>
              <a:t>Kinda</a:t>
            </a:r>
            <a:r>
              <a:rPr lang="en-US" sz="2000" dirty="0" smtClean="0">
                <a:solidFill>
                  <a:schemeClr val="bg1"/>
                </a:solidFill>
              </a:rPr>
              <a:t> boring… but it is a library website. “ </a:t>
            </a:r>
            <a:endParaRPr lang="en-US" sz="2000" dirty="0">
              <a:solidFill>
                <a:schemeClr val="bg1"/>
              </a:solidFill>
            </a:endParaRPr>
          </a:p>
        </p:txBody>
      </p:sp>
      <p:sp>
        <p:nvSpPr>
          <p:cNvPr id="7" name="TextBox 6"/>
          <p:cNvSpPr txBox="1"/>
          <p:nvPr/>
        </p:nvSpPr>
        <p:spPr>
          <a:xfrm>
            <a:off x="325440" y="954505"/>
            <a:ext cx="3795623" cy="646331"/>
          </a:xfrm>
          <a:prstGeom prst="rect">
            <a:avLst/>
          </a:prstGeom>
          <a:solidFill>
            <a:schemeClr val="tx1"/>
          </a:solidFill>
          <a:ln>
            <a:solidFill>
              <a:schemeClr val="tx1"/>
            </a:solidFill>
          </a:ln>
        </p:spPr>
        <p:txBody>
          <a:bodyPr wrap="square" rtlCol="0">
            <a:spAutoFit/>
          </a:bodyPr>
          <a:lstStyle/>
          <a:p>
            <a:r>
              <a:rPr lang="en-US" dirty="0" smtClean="0">
                <a:solidFill>
                  <a:schemeClr val="bg1"/>
                </a:solidFill>
              </a:rPr>
              <a:t>Our new website!  (What do you think of our color?)</a:t>
            </a:r>
            <a:endParaRPr lang="en-US" dirty="0">
              <a:solidFill>
                <a:schemeClr val="bg1"/>
              </a:solidFill>
            </a:endParaRPr>
          </a:p>
        </p:txBody>
      </p:sp>
    </p:spTree>
    <p:extLst>
      <p:ext uri="{BB962C8B-B14F-4D97-AF65-F5344CB8AC3E}">
        <p14:creationId xmlns:p14="http://schemas.microsoft.com/office/powerpoint/2010/main" val="55999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1925"/>
            <a:ext cx="5936200" cy="4308532"/>
          </a:xfrm>
          <a:prstGeom prst="rect">
            <a:avLst/>
          </a:prstGeom>
        </p:spPr>
      </p:pic>
      <p:sp>
        <p:nvSpPr>
          <p:cNvPr id="2" name="Title 1"/>
          <p:cNvSpPr>
            <a:spLocks noGrp="1"/>
          </p:cNvSpPr>
          <p:nvPr>
            <p:ph type="title"/>
          </p:nvPr>
        </p:nvSpPr>
        <p:spPr>
          <a:xfrm>
            <a:off x="6480266" y="777240"/>
            <a:ext cx="5379720" cy="1147663"/>
          </a:xfrm>
          <a:solidFill>
            <a:schemeClr val="bg1"/>
          </a:solidFill>
        </p:spPr>
        <p:txBody>
          <a:bodyPr>
            <a:normAutofit fontScale="90000"/>
          </a:bodyPr>
          <a:lstStyle/>
          <a:p>
            <a:r>
              <a:rPr lang="en-US" dirty="0" smtClean="0"/>
              <a:t>But the semi-hard truth is sometimes…</a:t>
            </a:r>
            <a:endParaRPr lang="en-US" dirty="0"/>
          </a:p>
        </p:txBody>
      </p:sp>
      <p:sp>
        <p:nvSpPr>
          <p:cNvPr id="3" name="Content Placeholder 2"/>
          <p:cNvSpPr>
            <a:spLocks noGrp="1"/>
          </p:cNvSpPr>
          <p:nvPr>
            <p:ph idx="1"/>
          </p:nvPr>
        </p:nvSpPr>
        <p:spPr>
          <a:xfrm>
            <a:off x="6670766" y="2279361"/>
            <a:ext cx="5189220" cy="741426"/>
          </a:xfrm>
          <a:solidFill>
            <a:schemeClr val="bg1"/>
          </a:solidFill>
        </p:spPr>
        <p:txBody>
          <a:bodyPr>
            <a:normAutofit fontScale="92500" lnSpcReduction="10000"/>
          </a:bodyPr>
          <a:lstStyle/>
          <a:p>
            <a:pPr marL="0" indent="0">
              <a:buNone/>
            </a:pPr>
            <a:r>
              <a:rPr lang="en-US" dirty="0" smtClean="0"/>
              <a:t>Likeability can be connected to usability.  </a:t>
            </a:r>
            <a:endParaRPr lang="en-US" dirty="0"/>
          </a:p>
        </p:txBody>
      </p:sp>
      <p:sp>
        <p:nvSpPr>
          <p:cNvPr id="4" name="Content Placeholder 2"/>
          <p:cNvSpPr txBox="1">
            <a:spLocks/>
          </p:cNvSpPr>
          <p:nvPr/>
        </p:nvSpPr>
        <p:spPr>
          <a:xfrm>
            <a:off x="6670766" y="3393782"/>
            <a:ext cx="4998720" cy="1226270"/>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Most people aren’t “mean” just to be mean.  </a:t>
            </a:r>
            <a:endParaRPr lang="en-US" dirty="0"/>
          </a:p>
        </p:txBody>
      </p:sp>
    </p:spTree>
    <p:extLst>
      <p:ext uri="{BB962C8B-B14F-4D97-AF65-F5344CB8AC3E}">
        <p14:creationId xmlns:p14="http://schemas.microsoft.com/office/powerpoint/2010/main" val="64216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 r="-736" b="22484"/>
          <a:stretch/>
        </p:blipFill>
        <p:spPr>
          <a:xfrm>
            <a:off x="0" y="-1"/>
            <a:ext cx="12166600" cy="6883401"/>
          </a:xfrm>
          <a:prstGeom prst="rect">
            <a:avLst/>
          </a:prstGeom>
        </p:spPr>
      </p:pic>
      <p:sp>
        <p:nvSpPr>
          <p:cNvPr id="2" name="Title 1"/>
          <p:cNvSpPr>
            <a:spLocks noGrp="1"/>
          </p:cNvSpPr>
          <p:nvPr>
            <p:ph type="title"/>
          </p:nvPr>
        </p:nvSpPr>
        <p:spPr>
          <a:xfrm>
            <a:off x="2559326" y="1245041"/>
            <a:ext cx="9067800" cy="1279497"/>
          </a:xfrm>
          <a:solidFill>
            <a:schemeClr val="bg1"/>
          </a:solidFill>
        </p:spPr>
        <p:txBody>
          <a:bodyPr>
            <a:normAutofit/>
          </a:bodyPr>
          <a:lstStyle/>
          <a:p>
            <a:r>
              <a:rPr lang="en-US" sz="3000" dirty="0" smtClean="0"/>
              <a:t>But librarians/web developers are human and it matters who we hear it from and how we hear it.  </a:t>
            </a:r>
            <a:endParaRPr lang="en-US" sz="3000" dirty="0"/>
          </a:p>
        </p:txBody>
      </p:sp>
      <p:sp>
        <p:nvSpPr>
          <p:cNvPr id="3" name="TextBox 2">
            <a:hlinkClick r:id="rId3" action="ppaction://hlinkfile"/>
          </p:cNvPr>
          <p:cNvSpPr txBox="1"/>
          <p:nvPr/>
        </p:nvSpPr>
        <p:spPr>
          <a:xfrm>
            <a:off x="4533900" y="3397250"/>
            <a:ext cx="2095500" cy="369332"/>
          </a:xfrm>
          <a:prstGeom prst="rect">
            <a:avLst/>
          </a:prstGeom>
          <a:solidFill>
            <a:schemeClr val="accent2">
              <a:lumMod val="75000"/>
            </a:schemeClr>
          </a:solidFill>
        </p:spPr>
        <p:txBody>
          <a:bodyPr wrap="square" rtlCol="0">
            <a:spAutoFit/>
          </a:bodyPr>
          <a:lstStyle/>
          <a:p>
            <a:r>
              <a:rPr lang="en-US" dirty="0" smtClean="0">
                <a:solidFill>
                  <a:schemeClr val="bg1"/>
                </a:solidFill>
              </a:rPr>
              <a:t>“Free” Feedback</a:t>
            </a:r>
            <a:endParaRPr lang="en-US" dirty="0">
              <a:solidFill>
                <a:schemeClr val="bg1"/>
              </a:solidFill>
            </a:endParaRPr>
          </a:p>
        </p:txBody>
      </p:sp>
      <p:pic>
        <p:nvPicPr>
          <p:cNvPr id="5" name="Picture 4"/>
          <p:cNvPicPr>
            <a:picLocks noChangeAspect="1"/>
          </p:cNvPicPr>
          <p:nvPr/>
        </p:nvPicPr>
        <p:blipFill>
          <a:blip r:embed="rId4"/>
          <a:stretch>
            <a:fillRect/>
          </a:stretch>
        </p:blipFill>
        <p:spPr>
          <a:xfrm>
            <a:off x="46338" y="5049078"/>
            <a:ext cx="12073924" cy="1663518"/>
          </a:xfrm>
          <a:prstGeom prst="rect">
            <a:avLst/>
          </a:prstGeom>
          <a:ln>
            <a:solidFill>
              <a:schemeClr val="tx1"/>
            </a:solidFill>
          </a:ln>
        </p:spPr>
      </p:pic>
    </p:spTree>
    <p:extLst>
      <p:ext uri="{BB962C8B-B14F-4D97-AF65-F5344CB8AC3E}">
        <p14:creationId xmlns:p14="http://schemas.microsoft.com/office/powerpoint/2010/main" val="307690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012460" cy="6463308"/>
          </a:xfrm>
          <a:prstGeom prst="rect">
            <a:avLst/>
          </a:prstGeom>
          <a:solidFill>
            <a:schemeClr val="bg1"/>
          </a:solidFill>
        </p:spPr>
        <p:txBody>
          <a:bodyPr wrap="square" rtlCol="0">
            <a:spAutoFit/>
          </a:bodyPr>
          <a:lstStyle/>
          <a:p>
            <a:r>
              <a:rPr lang="en-US" sz="3000" dirty="0">
                <a:solidFill>
                  <a:srgbClr val="E21244"/>
                </a:solidFill>
                <a:latin typeface="+mj-lt"/>
              </a:rPr>
              <a:t> </a:t>
            </a:r>
            <a:endParaRPr lang="en-US" sz="3000" dirty="0" smtClean="0">
              <a:solidFill>
                <a:srgbClr val="E21244"/>
              </a:solidFill>
              <a:latin typeface="+mj-lt"/>
            </a:endParaRPr>
          </a:p>
          <a:p>
            <a:r>
              <a:rPr lang="en-US" sz="3000" dirty="0" smtClean="0">
                <a:solidFill>
                  <a:srgbClr val="E21244"/>
                </a:solidFill>
                <a:latin typeface="+mj-lt"/>
              </a:rPr>
              <a:t>Also </a:t>
            </a:r>
            <a:r>
              <a:rPr lang="en-US" sz="3000" dirty="0">
                <a:solidFill>
                  <a:srgbClr val="E21244"/>
                </a:solidFill>
                <a:latin typeface="+mj-lt"/>
              </a:rPr>
              <a:t>I wonder if you have considered the difficulty of the color red to read in type. Although it is contrasting to people without visual impairment, it is not high contrast and it would translate as gray on white or gray on gray to those who are color blind or visually challenged in that </a:t>
            </a:r>
            <a:r>
              <a:rPr lang="en-US" sz="3000" dirty="0" smtClean="0">
                <a:solidFill>
                  <a:srgbClr val="E21244"/>
                </a:solidFill>
                <a:latin typeface="+mj-lt"/>
              </a:rPr>
              <a:t>way.  I </a:t>
            </a:r>
            <a:r>
              <a:rPr lang="en-US" sz="3000" dirty="0">
                <a:solidFill>
                  <a:srgbClr val="E21244"/>
                </a:solidFill>
                <a:latin typeface="+mj-lt"/>
              </a:rPr>
              <a:t>was told many years ago never to use red as typeface color because it is hard to read, tires the eyes, and can't be seen by people with color blindness and low vision. This was further reinforced by the ADA Compliance regulations for Americans with Disabilities and the Website Compliance </a:t>
            </a:r>
            <a:r>
              <a:rPr lang="en-US" sz="3000" dirty="0" smtClean="0">
                <a:solidFill>
                  <a:srgbClr val="E21244"/>
                </a:solidFill>
                <a:latin typeface="+mj-lt"/>
              </a:rPr>
              <a:t>Act. While </a:t>
            </a:r>
            <a:r>
              <a:rPr lang="en-US" sz="3000" dirty="0">
                <a:solidFill>
                  <a:srgbClr val="E21244"/>
                </a:solidFill>
                <a:latin typeface="+mj-lt"/>
              </a:rPr>
              <a:t>I understand the use of red for school color as a banner, so much use of red elsewhere for type color, hyperlinks, buttons, and frames, and adding a thin typeface in a small size seems to create visual reading issues.</a:t>
            </a:r>
          </a:p>
          <a:p>
            <a:r>
              <a:rPr lang="en-US" dirty="0"/>
              <a:t> </a:t>
            </a:r>
          </a:p>
          <a:p>
            <a:r>
              <a:rPr lang="en-US" dirty="0"/>
              <a:t> </a:t>
            </a:r>
          </a:p>
          <a:p>
            <a:r>
              <a:rPr lang="en-US" dirty="0"/>
              <a:t> </a:t>
            </a:r>
          </a:p>
        </p:txBody>
      </p:sp>
      <p:sp>
        <p:nvSpPr>
          <p:cNvPr id="3" name="TextBox 2"/>
          <p:cNvSpPr txBox="1"/>
          <p:nvPr/>
        </p:nvSpPr>
        <p:spPr>
          <a:xfrm>
            <a:off x="2358191" y="2149642"/>
            <a:ext cx="6994356" cy="1785104"/>
          </a:xfrm>
          <a:prstGeom prst="rect">
            <a:avLst/>
          </a:prstGeom>
          <a:solidFill>
            <a:srgbClr val="C00000"/>
          </a:solidFill>
          <a:ln>
            <a:solidFill>
              <a:schemeClr val="tx1"/>
            </a:solidFill>
          </a:ln>
        </p:spPr>
        <p:txBody>
          <a:bodyPr wrap="square" rtlCol="0">
            <a:spAutoFit/>
          </a:bodyPr>
          <a:lstStyle/>
          <a:p>
            <a:r>
              <a:rPr lang="en-US" sz="5500" dirty="0" smtClean="0">
                <a:solidFill>
                  <a:schemeClr val="bg1"/>
                </a:solidFill>
              </a:rPr>
              <a:t>This time I listened and changed the site.</a:t>
            </a:r>
            <a:endParaRPr lang="en-US" sz="5500" dirty="0">
              <a:solidFill>
                <a:schemeClr val="bg1"/>
              </a:solidFill>
            </a:endParaRPr>
          </a:p>
        </p:txBody>
      </p:sp>
    </p:spTree>
    <p:extLst>
      <p:ext uri="{BB962C8B-B14F-4D97-AF65-F5344CB8AC3E}">
        <p14:creationId xmlns:p14="http://schemas.microsoft.com/office/powerpoint/2010/main" val="324000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0045" y="0"/>
            <a:ext cx="6830840" cy="6858000"/>
          </a:xfrm>
          <a:prstGeom prst="rect">
            <a:avLst/>
          </a:prstGeom>
        </p:spPr>
      </p:pic>
      <p:sp>
        <p:nvSpPr>
          <p:cNvPr id="3" name="TextBox 2"/>
          <p:cNvSpPr txBox="1"/>
          <p:nvPr/>
        </p:nvSpPr>
        <p:spPr>
          <a:xfrm>
            <a:off x="99350" y="721895"/>
            <a:ext cx="2550695" cy="1200329"/>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ambria" panose="02040503050406030204" pitchFamily="18" charset="0"/>
              </a:rPr>
              <a:t>Libraries rarely have a dedicated web developer.</a:t>
            </a:r>
          </a:p>
          <a:p>
            <a:endParaRPr lang="en-US" dirty="0">
              <a:solidFill>
                <a:schemeClr val="bg1"/>
              </a:solidFill>
              <a:latin typeface="Cambria" panose="02040503050406030204" pitchFamily="18" charset="0"/>
            </a:endParaRPr>
          </a:p>
        </p:txBody>
      </p:sp>
      <p:sp>
        <p:nvSpPr>
          <p:cNvPr id="4" name="TextBox 3"/>
          <p:cNvSpPr txBox="1"/>
          <p:nvPr/>
        </p:nvSpPr>
        <p:spPr>
          <a:xfrm>
            <a:off x="9641305" y="1532022"/>
            <a:ext cx="2550695" cy="1200329"/>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ambria" panose="02040503050406030204" pitchFamily="18" charset="0"/>
              </a:rPr>
              <a:t>Libraries rarely have ample funding for 3</a:t>
            </a:r>
            <a:r>
              <a:rPr lang="en-US" baseline="30000" dirty="0" smtClean="0">
                <a:solidFill>
                  <a:schemeClr val="bg1"/>
                </a:solidFill>
                <a:latin typeface="Cambria" panose="02040503050406030204" pitchFamily="18" charset="0"/>
              </a:rPr>
              <a:t>rd</a:t>
            </a:r>
            <a:r>
              <a:rPr lang="en-US" dirty="0" smtClean="0">
                <a:solidFill>
                  <a:schemeClr val="bg1"/>
                </a:solidFill>
                <a:latin typeface="Cambria" panose="02040503050406030204" pitchFamily="18" charset="0"/>
              </a:rPr>
              <a:t> party usability studies.</a:t>
            </a:r>
          </a:p>
          <a:p>
            <a:r>
              <a:rPr lang="en-US" dirty="0" smtClean="0">
                <a:solidFill>
                  <a:schemeClr val="bg1"/>
                </a:solidFill>
                <a:latin typeface="Cambria" panose="02040503050406030204" pitchFamily="18" charset="0"/>
              </a:rPr>
              <a:t>  </a:t>
            </a:r>
            <a:endParaRPr lang="en-US" dirty="0">
              <a:solidFill>
                <a:schemeClr val="bg1"/>
              </a:solidFill>
              <a:latin typeface="Cambria" panose="02040503050406030204" pitchFamily="18" charset="0"/>
            </a:endParaRPr>
          </a:p>
        </p:txBody>
      </p:sp>
      <p:sp>
        <p:nvSpPr>
          <p:cNvPr id="5" name="TextBox 4"/>
          <p:cNvSpPr txBox="1"/>
          <p:nvPr/>
        </p:nvSpPr>
        <p:spPr>
          <a:xfrm>
            <a:off x="99349" y="3429000"/>
            <a:ext cx="2550695" cy="1200329"/>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ambria" panose="02040503050406030204" pitchFamily="18" charset="0"/>
              </a:rPr>
              <a:t>Libraries may not always have the most experienced web developer.  </a:t>
            </a:r>
            <a:endParaRPr lang="en-US" dirty="0">
              <a:solidFill>
                <a:schemeClr val="bg1"/>
              </a:solidFill>
              <a:latin typeface="Cambria" panose="02040503050406030204" pitchFamily="18" charset="0"/>
            </a:endParaRPr>
          </a:p>
        </p:txBody>
      </p:sp>
      <p:sp>
        <p:nvSpPr>
          <p:cNvPr id="7" name="TextBox 6"/>
          <p:cNvSpPr txBox="1"/>
          <p:nvPr/>
        </p:nvSpPr>
        <p:spPr>
          <a:xfrm>
            <a:off x="9641305" y="3567499"/>
            <a:ext cx="2550695" cy="2585323"/>
          </a:xfrm>
          <a:prstGeom prst="rect">
            <a:avLst/>
          </a:prstGeom>
          <a:solidFill>
            <a:schemeClr val="tx1">
              <a:lumMod val="85000"/>
              <a:lumOff val="15000"/>
            </a:schemeClr>
          </a:solidFill>
        </p:spPr>
        <p:txBody>
          <a:bodyPr wrap="square" rtlCol="0">
            <a:spAutoFit/>
          </a:bodyPr>
          <a:lstStyle/>
          <a:p>
            <a:r>
              <a:rPr lang="en-US" dirty="0" smtClean="0">
                <a:solidFill>
                  <a:schemeClr val="bg1"/>
                </a:solidFill>
                <a:latin typeface="Cambria" panose="02040503050406030204" pitchFamily="18" charset="0"/>
              </a:rPr>
              <a:t>The good news is that… we care about this and usability studies are a great way to make evidence-based design decisions.    (Plus, you don’t need to know lick of code to conduct usability studies.)</a:t>
            </a:r>
            <a:endParaRPr lang="en-US" dirty="0">
              <a:solidFill>
                <a:schemeClr val="bg1"/>
              </a:solidFill>
              <a:latin typeface="Cambria" panose="02040503050406030204" pitchFamily="18" charset="0"/>
            </a:endParaRPr>
          </a:p>
        </p:txBody>
      </p:sp>
      <p:sp>
        <p:nvSpPr>
          <p:cNvPr id="6" name="TextBox 5"/>
          <p:cNvSpPr txBox="1"/>
          <p:nvPr/>
        </p:nvSpPr>
        <p:spPr>
          <a:xfrm>
            <a:off x="3429000" y="4419600"/>
            <a:ext cx="4864100" cy="1754326"/>
          </a:xfrm>
          <a:prstGeom prst="rect">
            <a:avLst/>
          </a:prstGeom>
          <a:solidFill>
            <a:schemeClr val="tx1"/>
          </a:solidFill>
        </p:spPr>
        <p:txBody>
          <a:bodyPr wrap="square" rtlCol="0">
            <a:spAutoFit/>
          </a:bodyPr>
          <a:lstStyle/>
          <a:p>
            <a:r>
              <a:rPr lang="en-US" sz="5400" dirty="0" smtClean="0">
                <a:solidFill>
                  <a:schemeClr val="bg1"/>
                </a:solidFill>
              </a:rPr>
              <a:t>We have constraints.  </a:t>
            </a:r>
            <a:endParaRPr lang="en-US" sz="5400" dirty="0">
              <a:solidFill>
                <a:schemeClr val="bg1"/>
              </a:solidFill>
            </a:endParaRPr>
          </a:p>
        </p:txBody>
      </p:sp>
    </p:spTree>
    <p:extLst>
      <p:ext uri="{BB962C8B-B14F-4D97-AF65-F5344CB8AC3E}">
        <p14:creationId xmlns:p14="http://schemas.microsoft.com/office/powerpoint/2010/main" val="316832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67119" y="1692192"/>
            <a:ext cx="5668901" cy="4830347"/>
          </a:xfrm>
          <a:prstGeom prst="rect">
            <a:avLst/>
          </a:prstGeom>
        </p:spPr>
      </p:pic>
      <p:sp>
        <p:nvSpPr>
          <p:cNvPr id="2" name="TextBox 1"/>
          <p:cNvSpPr txBox="1"/>
          <p:nvPr/>
        </p:nvSpPr>
        <p:spPr>
          <a:xfrm>
            <a:off x="2540000" y="482600"/>
            <a:ext cx="5054600" cy="784830"/>
          </a:xfrm>
          <a:prstGeom prst="rect">
            <a:avLst/>
          </a:prstGeom>
          <a:solidFill>
            <a:schemeClr val="accent2"/>
          </a:solidFill>
        </p:spPr>
        <p:txBody>
          <a:bodyPr wrap="square" rtlCol="0">
            <a:spAutoFit/>
          </a:bodyPr>
          <a:lstStyle/>
          <a:p>
            <a:r>
              <a:rPr lang="en-US" sz="4500" dirty="0" smtClean="0">
                <a:solidFill>
                  <a:schemeClr val="bg1"/>
                </a:solidFill>
              </a:rPr>
              <a:t>So where to start?  </a:t>
            </a:r>
            <a:endParaRPr lang="en-US" sz="4500" dirty="0">
              <a:solidFill>
                <a:schemeClr val="bg1"/>
              </a:solidFill>
            </a:endParaRPr>
          </a:p>
        </p:txBody>
      </p:sp>
      <p:pic>
        <p:nvPicPr>
          <p:cNvPr id="3" name="Picture 2"/>
          <p:cNvPicPr>
            <a:picLocks noChangeAspect="1"/>
          </p:cNvPicPr>
          <p:nvPr/>
        </p:nvPicPr>
        <p:blipFill>
          <a:blip r:embed="rId3"/>
          <a:stretch>
            <a:fillRect/>
          </a:stretch>
        </p:blipFill>
        <p:spPr>
          <a:xfrm rot="20684694">
            <a:off x="454181" y="1714700"/>
            <a:ext cx="2495238" cy="3200000"/>
          </a:xfrm>
          <a:prstGeom prst="rect">
            <a:avLst/>
          </a:prstGeom>
        </p:spPr>
      </p:pic>
      <p:pic>
        <p:nvPicPr>
          <p:cNvPr id="4" name="Picture 3"/>
          <p:cNvPicPr>
            <a:picLocks noChangeAspect="1"/>
          </p:cNvPicPr>
          <p:nvPr/>
        </p:nvPicPr>
        <p:blipFill>
          <a:blip r:embed="rId4"/>
          <a:stretch>
            <a:fillRect/>
          </a:stretch>
        </p:blipFill>
        <p:spPr>
          <a:xfrm rot="426930">
            <a:off x="2396505" y="1584658"/>
            <a:ext cx="2485714" cy="3142857"/>
          </a:xfrm>
          <a:prstGeom prst="rect">
            <a:avLst/>
          </a:prstGeom>
        </p:spPr>
      </p:pic>
      <p:pic>
        <p:nvPicPr>
          <p:cNvPr id="5" name="Picture 4"/>
          <p:cNvPicPr>
            <a:picLocks noChangeAspect="1"/>
          </p:cNvPicPr>
          <p:nvPr/>
        </p:nvPicPr>
        <p:blipFill>
          <a:blip r:embed="rId5"/>
          <a:stretch>
            <a:fillRect/>
          </a:stretch>
        </p:blipFill>
        <p:spPr>
          <a:xfrm rot="930303">
            <a:off x="9361596" y="1360080"/>
            <a:ext cx="2466667" cy="3057143"/>
          </a:xfrm>
          <a:prstGeom prst="rect">
            <a:avLst/>
          </a:prstGeom>
        </p:spPr>
      </p:pic>
      <p:pic>
        <p:nvPicPr>
          <p:cNvPr id="7" name="Picture 6"/>
          <p:cNvPicPr>
            <a:picLocks noChangeAspect="1"/>
          </p:cNvPicPr>
          <p:nvPr/>
        </p:nvPicPr>
        <p:blipFill>
          <a:blip r:embed="rId6"/>
          <a:stretch>
            <a:fillRect/>
          </a:stretch>
        </p:blipFill>
        <p:spPr>
          <a:xfrm>
            <a:off x="825500" y="150952"/>
            <a:ext cx="10172700" cy="6990764"/>
          </a:xfrm>
          <a:prstGeom prst="rect">
            <a:avLst/>
          </a:prstGeom>
        </p:spPr>
      </p:pic>
      <p:sp>
        <p:nvSpPr>
          <p:cNvPr id="8" name="TextBox 7"/>
          <p:cNvSpPr txBox="1"/>
          <p:nvPr/>
        </p:nvSpPr>
        <p:spPr>
          <a:xfrm>
            <a:off x="4724400" y="1562100"/>
            <a:ext cx="4762500" cy="369332"/>
          </a:xfrm>
          <a:prstGeom prst="rect">
            <a:avLst/>
          </a:prstGeom>
          <a:solidFill>
            <a:schemeClr val="accent1">
              <a:lumMod val="75000"/>
            </a:schemeClr>
          </a:solidFill>
        </p:spPr>
        <p:txBody>
          <a:bodyPr wrap="square" rtlCol="0">
            <a:spAutoFit/>
          </a:bodyPr>
          <a:lstStyle/>
          <a:p>
            <a:r>
              <a:rPr lang="en-US" dirty="0" smtClean="0">
                <a:solidFill>
                  <a:schemeClr val="bg1"/>
                </a:solidFill>
              </a:rPr>
              <a:t>And believe it or not….</a:t>
            </a:r>
            <a:endParaRPr lang="en-US" dirty="0">
              <a:solidFill>
                <a:schemeClr val="bg1"/>
              </a:solidFill>
            </a:endParaRPr>
          </a:p>
        </p:txBody>
      </p:sp>
    </p:spTree>
    <p:extLst>
      <p:ext uri="{BB962C8B-B14F-4D97-AF65-F5344CB8AC3E}">
        <p14:creationId xmlns:p14="http://schemas.microsoft.com/office/powerpoint/2010/main" val="33991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2545</TotalTime>
  <Words>1250</Words>
  <Application>Microsoft Office PowerPoint</Application>
  <PresentationFormat>Widescreen</PresentationFormat>
  <Paragraphs>151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Adobe Fan Heiti Std B</vt:lpstr>
      <vt:lpstr>Arial</vt:lpstr>
      <vt:lpstr>Arial</vt:lpstr>
      <vt:lpstr>Calibri</vt:lpstr>
      <vt:lpstr>Calibri Light</vt:lpstr>
      <vt:lpstr>Cambria</vt:lpstr>
      <vt:lpstr>Helvetica</vt:lpstr>
      <vt:lpstr>Times New Roman</vt:lpstr>
      <vt:lpstr>Office Theme</vt:lpstr>
      <vt:lpstr>Usability on a Bootstring</vt:lpstr>
      <vt:lpstr>What are the contributors to a “good” UX (user experience)?  </vt:lpstr>
      <vt:lpstr>PowerPoint Presentation</vt:lpstr>
      <vt:lpstr>PowerPoint Presentation</vt:lpstr>
      <vt:lpstr>But the semi-hard truth is sometimes…</vt:lpstr>
      <vt:lpstr>But librarians/web developers are human and it matters who we hear it from and how we hear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 Sargeant Reynolds Community College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and my ugly headphones</dc:title>
  <dc:creator>Mary E. Hanlin</dc:creator>
  <cp:lastModifiedBy>Mary E. Hanlin</cp:lastModifiedBy>
  <cp:revision>132</cp:revision>
  <dcterms:created xsi:type="dcterms:W3CDTF">2014-10-09T17:57:26Z</dcterms:created>
  <dcterms:modified xsi:type="dcterms:W3CDTF">2014-10-28T19:12:33Z</dcterms:modified>
</cp:coreProperties>
</file>